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1"/>
  </p:notesMasterIdLst>
  <p:handoutMasterIdLst>
    <p:handoutMasterId r:id="rId22"/>
  </p:handoutMasterIdLst>
  <p:sldIdLst>
    <p:sldId id="257" r:id="rId2"/>
    <p:sldId id="258" r:id="rId3"/>
    <p:sldId id="289" r:id="rId4"/>
    <p:sldId id="288" r:id="rId5"/>
    <p:sldId id="290" r:id="rId6"/>
    <p:sldId id="291" r:id="rId7"/>
    <p:sldId id="281" r:id="rId8"/>
    <p:sldId id="282" r:id="rId9"/>
    <p:sldId id="277" r:id="rId10"/>
    <p:sldId id="278" r:id="rId11"/>
    <p:sldId id="292" r:id="rId12"/>
    <p:sldId id="283" r:id="rId13"/>
    <p:sldId id="284" r:id="rId14"/>
    <p:sldId id="279" r:id="rId15"/>
    <p:sldId id="272" r:id="rId16"/>
    <p:sldId id="285" r:id="rId17"/>
    <p:sldId id="280" r:id="rId18"/>
    <p:sldId id="286" r:id="rId19"/>
    <p:sldId id="287" r:id="rId20"/>
  </p:sldIdLst>
  <p:sldSz cx="12188825"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C0C0C0"/>
    <a:srgbClr val="000000"/>
    <a:srgbClr val="7F7F7F"/>
    <a:srgbClr val="FFFFFF"/>
    <a:srgbClr val="F2F2F2"/>
    <a:srgbClr val="FFE89F"/>
    <a:srgbClr val="FFFFCC"/>
  </p:clrMru>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4660"/>
  </p:normalViewPr>
  <p:slideViewPr>
    <p:cSldViewPr>
      <p:cViewPr varScale="1">
        <p:scale>
          <a:sx n="78" d="100"/>
          <a:sy n="78" d="100"/>
        </p:scale>
        <p:origin x="-324" y="-96"/>
      </p:cViewPr>
      <p:guideLst>
        <p:guide orient="horz" pos="2160"/>
        <p:guide pos="3839"/>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59453115-67F2-4D00-906C-16D3442F0D6E}" type="datetimeFigureOut">
              <a:rPr lang="en-US"/>
              <a:pPr>
                <a:defRPr/>
              </a:pPr>
              <a:t>2/27/2016</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40E5D085-339D-42E7-A8B7-AA2D14FAC996}" type="slidenum">
              <a:rPr/>
              <a:pPr>
                <a:defRPr/>
              </a:pPr>
              <a:t>‹#›</a:t>
            </a:fld>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5A2C25EC-CFCA-4DBA-85F4-AB7BBB4ED80A}" type="datetimeFigureOut">
              <a:rPr lang="en-US"/>
              <a:pPr>
                <a:defRPr/>
              </a:pPr>
              <a:t>2/27/2016</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lvl="0"/>
            <a:endParaRPr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noProof="0"/>
              <a:t>Click to edit Master text styles</a:t>
            </a:r>
          </a:p>
          <a:p>
            <a:pPr lvl="1"/>
            <a:r>
              <a:rPr noProof="0"/>
              <a:t>Second level</a:t>
            </a:r>
          </a:p>
          <a:p>
            <a:pPr lvl="2"/>
            <a:r>
              <a:rPr noProof="0"/>
              <a:t>Third level</a:t>
            </a:r>
          </a:p>
          <a:p>
            <a:pPr lvl="3"/>
            <a:r>
              <a:rPr noProof="0"/>
              <a:t>Fourth level</a:t>
            </a:r>
          </a:p>
          <a:p>
            <a:pPr lvl="4"/>
            <a:r>
              <a:rPr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552DD53C-DD7F-47B7-BC74-CE35EB9432AF}" type="slidenum">
              <a:rPr/>
              <a:pPr>
                <a:defRPr/>
              </a:pPr>
              <a:t>‹#›</a:t>
            </a:fld>
            <a:endParaRP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93814" y="990600"/>
            <a:ext cx="8458200" cy="3200400"/>
          </a:xfrm>
        </p:spPr>
        <p:txBody>
          <a:bodyPr>
            <a:normAutofit/>
          </a:bodyPr>
          <a:lstStyle>
            <a:lvl1pPr>
              <a:defRPr sz="6000"/>
            </a:lvl1pPr>
          </a:lstStyle>
          <a:p>
            <a:r>
              <a:rPr lang="en-US" smtClean="0"/>
              <a:t>Click to edit Master title style</a:t>
            </a:r>
            <a:endParaRPr/>
          </a:p>
        </p:txBody>
      </p:sp>
      <p:sp>
        <p:nvSpPr>
          <p:cNvPr id="3" name="Subtitle 2"/>
          <p:cNvSpPr>
            <a:spLocks noGrp="1"/>
          </p:cNvSpPr>
          <p:nvPr>
            <p:ph type="subTitle" idx="1"/>
          </p:nvPr>
        </p:nvSpPr>
        <p:spPr>
          <a:xfrm>
            <a:off x="1293813" y="4267200"/>
            <a:ext cx="8458200" cy="1371600"/>
          </a:xfrm>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lvl1pPr>
              <a:defRPr/>
            </a:lvl1pPr>
          </a:lstStyle>
          <a:p>
            <a:pPr>
              <a:defRPr/>
            </a:pPr>
            <a:fld id="{78D9711C-6171-4890-99D0-C2B73E51945F}" type="datetimeFigureOut">
              <a:rPr lang="en-US"/>
              <a:pPr>
                <a:defRPr/>
              </a:pPr>
              <a:t>2/27/2016</a:t>
            </a:fld>
            <a:endParaRPr/>
          </a:p>
        </p:txBody>
      </p:sp>
      <p:sp>
        <p:nvSpPr>
          <p:cNvPr id="5" name="Footer Placeholder 4"/>
          <p:cNvSpPr>
            <a:spLocks noGrp="1"/>
          </p:cNvSpPr>
          <p:nvPr>
            <p:ph type="ftr" sz="quarter" idx="11"/>
          </p:nvPr>
        </p:nvSpPr>
        <p:spPr/>
        <p:txBody>
          <a:bodyPr/>
          <a:lstStyle>
            <a:lvl1pPr>
              <a:defRPr/>
            </a:lvl1pPr>
          </a:lstStyle>
          <a:p>
            <a:pPr>
              <a:defRPr/>
            </a:pPr>
            <a:endParaRPr/>
          </a:p>
        </p:txBody>
      </p:sp>
      <p:sp>
        <p:nvSpPr>
          <p:cNvPr id="6" name="Slide Number Placeholder 5"/>
          <p:cNvSpPr>
            <a:spLocks noGrp="1"/>
          </p:cNvSpPr>
          <p:nvPr>
            <p:ph type="sldNum" sz="quarter" idx="12"/>
          </p:nvPr>
        </p:nvSpPr>
        <p:spPr/>
        <p:txBody>
          <a:bodyPr/>
          <a:lstStyle>
            <a:lvl1pPr>
              <a:defRPr/>
            </a:lvl1pPr>
          </a:lstStyle>
          <a:p>
            <a:pPr>
              <a:defRPr/>
            </a:pPr>
            <a:fld id="{075070CB-84C9-4B0E-96A5-29DF1B19AC59}" type="slidenum">
              <a:rPr/>
              <a:pPr>
                <a:defRPr/>
              </a:pPr>
              <a:t>‹#›</a:t>
            </a:fld>
            <a:endParaRPr/>
          </a:p>
        </p:txBody>
      </p:sp>
    </p:spTree>
  </p:cSld>
  <p:clrMapOvr>
    <a:masterClrMapping/>
  </p:clrMapOvr>
  <p:transition spd="med">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1600200">
              <a:defRPr/>
            </a:lvl6pPr>
            <a:lvl7pPr marL="1874520">
              <a:defRPr/>
            </a:lvl7pPr>
            <a:lvl8pPr marL="2148840">
              <a:defRPr/>
            </a:lvl8pPr>
            <a:lvl9pPr marL="242316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fld id="{4BDEDA20-0CE6-487A-AF79-4A1E07C68585}" type="datetimeFigureOut">
              <a:rPr lang="en-US"/>
              <a:pPr>
                <a:defRPr/>
              </a:pPr>
              <a:t>2/27/2016</a:t>
            </a:fld>
            <a:endParaRPr/>
          </a:p>
        </p:txBody>
      </p:sp>
      <p:sp>
        <p:nvSpPr>
          <p:cNvPr id="5" name="Footer Placeholder 4"/>
          <p:cNvSpPr>
            <a:spLocks noGrp="1"/>
          </p:cNvSpPr>
          <p:nvPr>
            <p:ph type="ftr" sz="quarter" idx="11"/>
          </p:nvPr>
        </p:nvSpPr>
        <p:spPr/>
        <p:txBody>
          <a:bodyPr/>
          <a:lstStyle>
            <a:lvl1pPr>
              <a:defRPr/>
            </a:lvl1pPr>
          </a:lstStyle>
          <a:p>
            <a:pPr>
              <a:defRPr/>
            </a:pPr>
            <a:endParaRPr/>
          </a:p>
        </p:txBody>
      </p:sp>
      <p:sp>
        <p:nvSpPr>
          <p:cNvPr id="6" name="Slide Number Placeholder 5"/>
          <p:cNvSpPr>
            <a:spLocks noGrp="1"/>
          </p:cNvSpPr>
          <p:nvPr>
            <p:ph type="sldNum" sz="quarter" idx="12"/>
          </p:nvPr>
        </p:nvSpPr>
        <p:spPr/>
        <p:txBody>
          <a:bodyPr/>
          <a:lstStyle>
            <a:lvl1pPr>
              <a:defRPr/>
            </a:lvl1pPr>
          </a:lstStyle>
          <a:p>
            <a:pPr>
              <a:defRPr/>
            </a:pPr>
            <a:fld id="{FB76FF54-6A80-4913-8C9D-A16DE382D043}" type="slidenum">
              <a:rPr/>
              <a:pPr>
                <a:defRPr/>
              </a:pPr>
              <a:t>‹#›</a:t>
            </a:fld>
            <a:endParaRPr/>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52014" y="381000"/>
            <a:ext cx="1904998" cy="57912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293814" y="381000"/>
            <a:ext cx="8305800" cy="5791200"/>
          </a:xfrm>
        </p:spPr>
        <p:txBody>
          <a:bodyPr vert="eaVert"/>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fld id="{787232A1-42AD-4A51-B646-8659B2F797E5}" type="datetimeFigureOut">
              <a:rPr lang="en-US"/>
              <a:pPr>
                <a:defRPr/>
              </a:pPr>
              <a:t>2/27/2016</a:t>
            </a:fld>
            <a:endParaRPr/>
          </a:p>
        </p:txBody>
      </p:sp>
      <p:sp>
        <p:nvSpPr>
          <p:cNvPr id="5" name="Footer Placeholder 4"/>
          <p:cNvSpPr>
            <a:spLocks noGrp="1"/>
          </p:cNvSpPr>
          <p:nvPr>
            <p:ph type="ftr" sz="quarter" idx="11"/>
          </p:nvPr>
        </p:nvSpPr>
        <p:spPr/>
        <p:txBody>
          <a:bodyPr/>
          <a:lstStyle>
            <a:lvl1pPr>
              <a:defRPr/>
            </a:lvl1pPr>
          </a:lstStyle>
          <a:p>
            <a:pPr>
              <a:defRPr/>
            </a:pPr>
            <a:endParaRPr/>
          </a:p>
        </p:txBody>
      </p:sp>
      <p:sp>
        <p:nvSpPr>
          <p:cNvPr id="6" name="Slide Number Placeholder 5"/>
          <p:cNvSpPr>
            <a:spLocks noGrp="1"/>
          </p:cNvSpPr>
          <p:nvPr>
            <p:ph type="sldNum" sz="quarter" idx="12"/>
          </p:nvPr>
        </p:nvSpPr>
        <p:spPr/>
        <p:txBody>
          <a:bodyPr/>
          <a:lstStyle>
            <a:lvl1pPr>
              <a:defRPr/>
            </a:lvl1pPr>
          </a:lstStyle>
          <a:p>
            <a:pPr>
              <a:defRPr/>
            </a:pPr>
            <a:fld id="{66B640E9-6C2C-4649-90D8-88857739C899}" type="slidenum">
              <a:rPr/>
              <a:pPr>
                <a:defRPr/>
              </a:pPr>
              <a:t>‹#›</a:t>
            </a:fld>
            <a:endParaRPr/>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fld id="{481FA189-2FBD-4E59-8043-CF17949A8F8A}" type="datetimeFigureOut">
              <a:rPr lang="en-US"/>
              <a:pPr>
                <a:defRPr/>
              </a:pPr>
              <a:t>2/27/2016</a:t>
            </a:fld>
            <a:endParaRPr/>
          </a:p>
        </p:txBody>
      </p:sp>
      <p:sp>
        <p:nvSpPr>
          <p:cNvPr id="5" name="Footer Placeholder 4"/>
          <p:cNvSpPr>
            <a:spLocks noGrp="1"/>
          </p:cNvSpPr>
          <p:nvPr>
            <p:ph type="ftr" sz="quarter" idx="11"/>
          </p:nvPr>
        </p:nvSpPr>
        <p:spPr/>
        <p:txBody>
          <a:bodyPr/>
          <a:lstStyle>
            <a:lvl1pPr>
              <a:defRPr/>
            </a:lvl1pPr>
          </a:lstStyle>
          <a:p>
            <a:pPr>
              <a:defRPr/>
            </a:pPr>
            <a:endParaRPr/>
          </a:p>
        </p:txBody>
      </p:sp>
      <p:sp>
        <p:nvSpPr>
          <p:cNvPr id="6" name="Slide Number Placeholder 5"/>
          <p:cNvSpPr>
            <a:spLocks noGrp="1"/>
          </p:cNvSpPr>
          <p:nvPr>
            <p:ph type="sldNum" sz="quarter" idx="12"/>
          </p:nvPr>
        </p:nvSpPr>
        <p:spPr/>
        <p:txBody>
          <a:bodyPr/>
          <a:lstStyle>
            <a:lvl1pPr>
              <a:defRPr/>
            </a:lvl1pPr>
          </a:lstStyle>
          <a:p>
            <a:pPr>
              <a:defRPr/>
            </a:pPr>
            <a:fld id="{127DA51A-4FDE-485D-9DC3-6593F044AA86}" type="slidenum">
              <a:rPr/>
              <a:pPr>
                <a:defRPr/>
              </a:pPr>
              <a:t>‹#›</a:t>
            </a:fld>
            <a:endParaRPr/>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3813" y="2057400"/>
            <a:ext cx="8458201" cy="2666999"/>
          </a:xfrm>
        </p:spPr>
        <p:txBody>
          <a:bodyPr>
            <a:normAutofit/>
          </a:bodyPr>
          <a:lstStyle>
            <a:lvl1pPr algn="l">
              <a:defRPr sz="4800" b="0" i="0" cap="none" baseline="0"/>
            </a:lvl1pPr>
          </a:lstStyle>
          <a:p>
            <a:r>
              <a:rPr lang="en-US" smtClean="0"/>
              <a:t>Click to edit Master title style</a:t>
            </a:r>
            <a:endParaRPr/>
          </a:p>
        </p:txBody>
      </p:sp>
      <p:sp>
        <p:nvSpPr>
          <p:cNvPr id="3" name="Text Placeholder 2"/>
          <p:cNvSpPr>
            <a:spLocks noGrp="1"/>
          </p:cNvSpPr>
          <p:nvPr>
            <p:ph type="body" idx="1"/>
          </p:nvPr>
        </p:nvSpPr>
        <p:spPr>
          <a:xfrm>
            <a:off x="1293813" y="4876800"/>
            <a:ext cx="8458201" cy="1143000"/>
          </a:xfrm>
        </p:spPr>
        <p:txBody>
          <a:bodyPr>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930FC3E-C39C-4D6C-81BE-D80F38E2367C}" type="datetimeFigureOut">
              <a:rPr lang="en-US"/>
              <a:pPr>
                <a:defRPr/>
              </a:pPr>
              <a:t>2/27/2016</a:t>
            </a:fld>
            <a:endParaRPr/>
          </a:p>
        </p:txBody>
      </p:sp>
      <p:sp>
        <p:nvSpPr>
          <p:cNvPr id="5" name="Footer Placeholder 4"/>
          <p:cNvSpPr>
            <a:spLocks noGrp="1"/>
          </p:cNvSpPr>
          <p:nvPr>
            <p:ph type="ftr" sz="quarter" idx="11"/>
          </p:nvPr>
        </p:nvSpPr>
        <p:spPr/>
        <p:txBody>
          <a:bodyPr/>
          <a:lstStyle>
            <a:lvl1pPr>
              <a:defRPr/>
            </a:lvl1pPr>
          </a:lstStyle>
          <a:p>
            <a:pPr>
              <a:defRPr/>
            </a:pPr>
            <a:endParaRPr/>
          </a:p>
        </p:txBody>
      </p:sp>
      <p:sp>
        <p:nvSpPr>
          <p:cNvPr id="6" name="Slide Number Placeholder 5"/>
          <p:cNvSpPr>
            <a:spLocks noGrp="1"/>
          </p:cNvSpPr>
          <p:nvPr>
            <p:ph type="sldNum" sz="quarter" idx="12"/>
          </p:nvPr>
        </p:nvSpPr>
        <p:spPr/>
        <p:txBody>
          <a:bodyPr/>
          <a:lstStyle>
            <a:lvl1pPr>
              <a:defRPr/>
            </a:lvl1pPr>
          </a:lstStyle>
          <a:p>
            <a:pPr>
              <a:defRPr/>
            </a:pPr>
            <a:fld id="{DD17E466-EDBF-4F2A-93E6-3EF07D6FC2FC}" type="slidenum">
              <a:rPr/>
              <a:pPr>
                <a:defRPr/>
              </a:pPr>
              <a:t>‹#›</a:t>
            </a:fld>
            <a:endParaRPr/>
          </a:p>
        </p:txBody>
      </p:sp>
    </p:spTree>
  </p:cSld>
  <p:clrMapOvr>
    <a:masterClrMapping/>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293812" y="1676400"/>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02035" y="1676401"/>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a:lvl1pPr>
          </a:lstStyle>
          <a:p>
            <a:pPr>
              <a:defRPr/>
            </a:pPr>
            <a:fld id="{31C4C757-6CC7-456C-B83C-6A9D6346DF2D}" type="datetimeFigureOut">
              <a:rPr lang="en-US"/>
              <a:pPr>
                <a:defRPr/>
              </a:pPr>
              <a:t>2/27/2016</a:t>
            </a:fld>
            <a:endParaRPr/>
          </a:p>
        </p:txBody>
      </p:sp>
      <p:sp>
        <p:nvSpPr>
          <p:cNvPr id="6" name="Footer Placeholder 4"/>
          <p:cNvSpPr>
            <a:spLocks noGrp="1"/>
          </p:cNvSpPr>
          <p:nvPr>
            <p:ph type="ftr" sz="quarter" idx="11"/>
          </p:nvPr>
        </p:nvSpPr>
        <p:spPr/>
        <p:txBody>
          <a:bodyPr/>
          <a:lstStyle>
            <a:lvl1pPr>
              <a:defRPr/>
            </a:lvl1pPr>
          </a:lstStyle>
          <a:p>
            <a:pPr>
              <a:defRPr/>
            </a:pPr>
            <a:endParaRPr/>
          </a:p>
        </p:txBody>
      </p:sp>
      <p:sp>
        <p:nvSpPr>
          <p:cNvPr id="7" name="Slide Number Placeholder 5"/>
          <p:cNvSpPr>
            <a:spLocks noGrp="1"/>
          </p:cNvSpPr>
          <p:nvPr>
            <p:ph type="sldNum" sz="quarter" idx="12"/>
          </p:nvPr>
        </p:nvSpPr>
        <p:spPr/>
        <p:txBody>
          <a:bodyPr/>
          <a:lstStyle>
            <a:lvl1pPr>
              <a:defRPr/>
            </a:lvl1pPr>
          </a:lstStyle>
          <a:p>
            <a:pPr>
              <a:defRPr/>
            </a:pPr>
            <a:fld id="{9F84A98F-D062-48D4-945B-798B6E8BCD57}" type="slidenum">
              <a:rPr/>
              <a:pPr>
                <a:defRPr/>
              </a:pPr>
              <a:t>‹#›</a:t>
            </a:fld>
            <a:endParaRPr/>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293813" y="1676399"/>
            <a:ext cx="4701142"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3813" y="2516457"/>
            <a:ext cx="4701142"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191754" y="1676399"/>
            <a:ext cx="4703259"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754" y="2516457"/>
            <a:ext cx="4703259"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3"/>
          <p:cNvSpPr>
            <a:spLocks noGrp="1"/>
          </p:cNvSpPr>
          <p:nvPr>
            <p:ph type="dt" sz="half" idx="10"/>
          </p:nvPr>
        </p:nvSpPr>
        <p:spPr/>
        <p:txBody>
          <a:bodyPr/>
          <a:lstStyle>
            <a:lvl1pPr>
              <a:defRPr/>
            </a:lvl1pPr>
          </a:lstStyle>
          <a:p>
            <a:pPr>
              <a:defRPr/>
            </a:pPr>
            <a:fld id="{9BDBCDB5-D870-4C8E-9C29-4CAA08210E8C}" type="datetimeFigureOut">
              <a:rPr lang="en-US"/>
              <a:pPr>
                <a:defRPr/>
              </a:pPr>
              <a:t>2/27/2016</a:t>
            </a:fld>
            <a:endParaRPr/>
          </a:p>
        </p:txBody>
      </p:sp>
      <p:sp>
        <p:nvSpPr>
          <p:cNvPr id="8" name="Footer Placeholder 4"/>
          <p:cNvSpPr>
            <a:spLocks noGrp="1"/>
          </p:cNvSpPr>
          <p:nvPr>
            <p:ph type="ftr" sz="quarter" idx="11"/>
          </p:nvPr>
        </p:nvSpPr>
        <p:spPr/>
        <p:txBody>
          <a:bodyPr/>
          <a:lstStyle>
            <a:lvl1pPr>
              <a:defRPr/>
            </a:lvl1pPr>
          </a:lstStyle>
          <a:p>
            <a:pPr>
              <a:defRPr/>
            </a:pPr>
            <a:endParaRPr/>
          </a:p>
        </p:txBody>
      </p:sp>
      <p:sp>
        <p:nvSpPr>
          <p:cNvPr id="9" name="Slide Number Placeholder 5"/>
          <p:cNvSpPr>
            <a:spLocks noGrp="1"/>
          </p:cNvSpPr>
          <p:nvPr>
            <p:ph type="sldNum" sz="quarter" idx="12"/>
          </p:nvPr>
        </p:nvSpPr>
        <p:spPr/>
        <p:txBody>
          <a:bodyPr/>
          <a:lstStyle>
            <a:lvl1pPr>
              <a:defRPr/>
            </a:lvl1pPr>
          </a:lstStyle>
          <a:p>
            <a:pPr>
              <a:defRPr/>
            </a:pPr>
            <a:fld id="{5AA62788-6DCE-40CA-A805-CD460496643C}" type="slidenum">
              <a:rPr/>
              <a:pPr>
                <a:defRPr/>
              </a:pPr>
              <a:t>‹#›</a:t>
            </a:fld>
            <a:endParaRPr/>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3"/>
          <p:cNvSpPr>
            <a:spLocks noGrp="1"/>
          </p:cNvSpPr>
          <p:nvPr>
            <p:ph type="dt" sz="half" idx="10"/>
          </p:nvPr>
        </p:nvSpPr>
        <p:spPr/>
        <p:txBody>
          <a:bodyPr/>
          <a:lstStyle>
            <a:lvl1pPr>
              <a:defRPr/>
            </a:lvl1pPr>
          </a:lstStyle>
          <a:p>
            <a:pPr>
              <a:defRPr/>
            </a:pPr>
            <a:fld id="{032D9DD0-204E-45DC-933F-DB77434445FB}" type="datetimeFigureOut">
              <a:rPr lang="en-US"/>
              <a:pPr>
                <a:defRPr/>
              </a:pPr>
              <a:t>2/27/2016</a:t>
            </a:fld>
            <a:endParaRPr/>
          </a:p>
        </p:txBody>
      </p:sp>
      <p:sp>
        <p:nvSpPr>
          <p:cNvPr id="4" name="Footer Placeholder 4"/>
          <p:cNvSpPr>
            <a:spLocks noGrp="1"/>
          </p:cNvSpPr>
          <p:nvPr>
            <p:ph type="ftr" sz="quarter" idx="11"/>
          </p:nvPr>
        </p:nvSpPr>
        <p:spPr/>
        <p:txBody>
          <a:bodyPr/>
          <a:lstStyle>
            <a:lvl1pPr>
              <a:defRPr/>
            </a:lvl1pPr>
          </a:lstStyle>
          <a:p>
            <a:pPr>
              <a:defRPr/>
            </a:pPr>
            <a:endParaRPr/>
          </a:p>
        </p:txBody>
      </p:sp>
      <p:sp>
        <p:nvSpPr>
          <p:cNvPr id="5" name="Slide Number Placeholder 5"/>
          <p:cNvSpPr>
            <a:spLocks noGrp="1"/>
          </p:cNvSpPr>
          <p:nvPr>
            <p:ph type="sldNum" sz="quarter" idx="12"/>
          </p:nvPr>
        </p:nvSpPr>
        <p:spPr/>
        <p:txBody>
          <a:bodyPr/>
          <a:lstStyle>
            <a:lvl1pPr>
              <a:defRPr/>
            </a:lvl1pPr>
          </a:lstStyle>
          <a:p>
            <a:pPr>
              <a:defRPr/>
            </a:pPr>
            <a:fld id="{83BB022C-EAE4-49FF-9A05-1F171DB7A503}" type="slidenum">
              <a:rPr/>
              <a:pPr>
                <a:defRPr/>
              </a:pPr>
              <a:t>‹#›</a:t>
            </a:fld>
            <a:endParaRPr/>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739B74E2-F817-4954-98A7-8F4F06D1DF11}" type="datetimeFigureOut">
              <a:rPr lang="en-US"/>
              <a:pPr>
                <a:defRPr/>
              </a:pPr>
              <a:t>2/27/2016</a:t>
            </a:fld>
            <a:endParaRPr/>
          </a:p>
        </p:txBody>
      </p:sp>
      <p:sp>
        <p:nvSpPr>
          <p:cNvPr id="3" name="Footer Placeholder 2"/>
          <p:cNvSpPr>
            <a:spLocks noGrp="1"/>
          </p:cNvSpPr>
          <p:nvPr>
            <p:ph type="ftr" sz="quarter" idx="11"/>
          </p:nvPr>
        </p:nvSpPr>
        <p:spPr/>
        <p:txBody>
          <a:bodyPr/>
          <a:lstStyle>
            <a:lvl1pPr>
              <a:defRPr/>
            </a:lvl1pPr>
          </a:lstStyle>
          <a:p>
            <a:pPr>
              <a:defRPr/>
            </a:pPr>
            <a:endParaRPr/>
          </a:p>
        </p:txBody>
      </p:sp>
      <p:sp>
        <p:nvSpPr>
          <p:cNvPr id="4" name="Slide Number Placeholder 3"/>
          <p:cNvSpPr>
            <a:spLocks noGrp="1"/>
          </p:cNvSpPr>
          <p:nvPr>
            <p:ph type="sldNum" sz="quarter" idx="12"/>
          </p:nvPr>
        </p:nvSpPr>
        <p:spPr/>
        <p:txBody>
          <a:bodyPr/>
          <a:lstStyle>
            <a:lvl1pPr>
              <a:defRPr/>
            </a:lvl1pPr>
          </a:lstStyle>
          <a:p>
            <a:pPr>
              <a:defRPr/>
            </a:pPr>
            <a:fld id="{BE07BAFB-9D02-4213-9B48-CF60165435D9}" type="slidenum">
              <a:rPr/>
              <a:pPr>
                <a:defRPr/>
              </a:pPr>
              <a:t>‹#›</a:t>
            </a:fld>
            <a:endParaRPr/>
          </a:p>
        </p:txBody>
      </p:sp>
    </p:spTree>
  </p:cSld>
  <p:clrMapOvr>
    <a:masterClrMapping/>
  </p:clrMapOvr>
  <p:transition spd="med">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0811" y="1676400"/>
            <a:ext cx="3810000" cy="2438400"/>
          </a:xfrm>
        </p:spPr>
        <p:txBody>
          <a:bodyPr>
            <a:normAutofit/>
          </a:bodyPr>
          <a:lstStyle>
            <a:lvl1pPr algn="l">
              <a:defRPr sz="3200" b="0"/>
            </a:lvl1pPr>
          </a:lstStyle>
          <a:p>
            <a:r>
              <a:rPr lang="en-US" smtClean="0"/>
              <a:t>Click to edit Master title style</a:t>
            </a:r>
            <a:endParaRPr/>
          </a:p>
        </p:txBody>
      </p:sp>
      <p:sp>
        <p:nvSpPr>
          <p:cNvPr id="3" name="Content Placeholder 2"/>
          <p:cNvSpPr>
            <a:spLocks noGrp="1"/>
          </p:cNvSpPr>
          <p:nvPr>
            <p:ph idx="1"/>
          </p:nvPr>
        </p:nvSpPr>
        <p:spPr>
          <a:xfrm>
            <a:off x="1293813" y="685800"/>
            <a:ext cx="61722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7770811" y="4191000"/>
            <a:ext cx="3810000"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9CD98BB-B991-4483-A7B7-2E7E6B7C45E1}" type="datetimeFigureOut">
              <a:rPr lang="en-US"/>
              <a:pPr>
                <a:defRPr/>
              </a:pPr>
              <a:t>2/27/2016</a:t>
            </a:fld>
            <a:endParaRPr/>
          </a:p>
        </p:txBody>
      </p:sp>
      <p:sp>
        <p:nvSpPr>
          <p:cNvPr id="6" name="Footer Placeholder 4"/>
          <p:cNvSpPr>
            <a:spLocks noGrp="1"/>
          </p:cNvSpPr>
          <p:nvPr>
            <p:ph type="ftr" sz="quarter" idx="11"/>
          </p:nvPr>
        </p:nvSpPr>
        <p:spPr/>
        <p:txBody>
          <a:bodyPr/>
          <a:lstStyle>
            <a:lvl1pPr>
              <a:defRPr/>
            </a:lvl1pPr>
          </a:lstStyle>
          <a:p>
            <a:pPr>
              <a:defRPr/>
            </a:pPr>
            <a:endParaRPr/>
          </a:p>
        </p:txBody>
      </p:sp>
      <p:sp>
        <p:nvSpPr>
          <p:cNvPr id="7" name="Slide Number Placeholder 5"/>
          <p:cNvSpPr>
            <a:spLocks noGrp="1"/>
          </p:cNvSpPr>
          <p:nvPr>
            <p:ph type="sldNum" sz="quarter" idx="12"/>
          </p:nvPr>
        </p:nvSpPr>
        <p:spPr/>
        <p:txBody>
          <a:bodyPr/>
          <a:lstStyle>
            <a:lvl1pPr>
              <a:defRPr/>
            </a:lvl1pPr>
          </a:lstStyle>
          <a:p>
            <a:pPr>
              <a:defRPr/>
            </a:pPr>
            <a:fld id="{3898F9AC-4022-48A8-BDEE-1925A32FCA68}" type="slidenum">
              <a:rPr/>
              <a:pPr>
                <a:defRPr/>
              </a:pPr>
              <a:t>‹#›</a:t>
            </a:fld>
            <a:endParaRPr/>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0812" y="1676400"/>
            <a:ext cx="3810000" cy="2438400"/>
          </a:xfrm>
        </p:spPr>
        <p:txBody>
          <a:bodyPr>
            <a:noAutofit/>
          </a:bodyPr>
          <a:lstStyle>
            <a:lvl1pPr algn="l">
              <a:defRPr sz="3200" b="0"/>
            </a:lvl1pPr>
          </a:lstStyle>
          <a:p>
            <a:r>
              <a:rPr lang="en-US" smtClean="0"/>
              <a:t>Click to edit Master title style</a:t>
            </a:r>
            <a:endParaRPr/>
          </a:p>
        </p:txBody>
      </p:sp>
      <p:sp>
        <p:nvSpPr>
          <p:cNvPr id="3" name="Picture Placeholder 2"/>
          <p:cNvSpPr>
            <a:spLocks noGrp="1"/>
          </p:cNvSpPr>
          <p:nvPr>
            <p:ph type="pic" idx="1"/>
          </p:nvPr>
        </p:nvSpPr>
        <p:spPr>
          <a:xfrm>
            <a:off x="1522412" y="0"/>
            <a:ext cx="5943601" cy="6858000"/>
          </a:xfrm>
        </p:spPr>
        <p:txBody>
          <a:bodyPr tIns="91440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7770812" y="4191000"/>
            <a:ext cx="3810000"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836613" y="0"/>
            <a:ext cx="11352212" cy="6858000"/>
          </a:xfrm>
          <a:prstGeom prst="rect">
            <a:avLst/>
          </a:prstGeom>
          <a:gradFill>
            <a:gsLst>
              <a:gs pos="0">
                <a:schemeClr val="bg1">
                  <a:alpha val="6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27" name="Title Placeholder 1"/>
          <p:cNvSpPr>
            <a:spLocks noGrp="1"/>
          </p:cNvSpPr>
          <p:nvPr>
            <p:ph type="title"/>
          </p:nvPr>
        </p:nvSpPr>
        <p:spPr bwMode="auto">
          <a:xfrm>
            <a:off x="1293813" y="381000"/>
            <a:ext cx="96012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1293813" y="1676400"/>
            <a:ext cx="96012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1271588" y="6356350"/>
            <a:ext cx="2844800" cy="365125"/>
          </a:xfrm>
          <a:prstGeom prst="rect">
            <a:avLst/>
          </a:prstGeom>
        </p:spPr>
        <p:txBody>
          <a:bodyPr vert="horz" lIns="91440" tIns="45720" rIns="91440" bIns="45720" rtlCol="0" anchor="ctr"/>
          <a:lstStyle>
            <a:lvl1pPr algn="l" fontAlgn="auto">
              <a:spcBef>
                <a:spcPts val="0"/>
              </a:spcBef>
              <a:spcAft>
                <a:spcPts val="0"/>
              </a:spcAft>
              <a:defRPr sz="900">
                <a:solidFill>
                  <a:schemeClr val="tx1">
                    <a:lumMod val="90000"/>
                    <a:lumOff val="10000"/>
                  </a:schemeClr>
                </a:solidFill>
                <a:latin typeface="+mn-lt"/>
                <a:cs typeface="+mn-cs"/>
              </a:defRPr>
            </a:lvl1pPr>
          </a:lstStyle>
          <a:p>
            <a:pPr>
              <a:defRPr/>
            </a:pPr>
            <a:fld id="{5B2FA8BF-66A1-4DC0-931A-FFF7373E66B3}" type="datetimeFigureOut">
              <a:rPr lang="en-US"/>
              <a:pPr>
                <a:defRPr/>
              </a:pPr>
              <a:t>2/27/2016</a:t>
            </a:fld>
            <a:endParaRPr/>
          </a:p>
        </p:txBody>
      </p:sp>
      <p:sp>
        <p:nvSpPr>
          <p:cNvPr id="5" name="Footer Placeholder 4"/>
          <p:cNvSpPr>
            <a:spLocks noGrp="1"/>
          </p:cNvSpPr>
          <p:nvPr>
            <p:ph type="ftr" sz="quarter" idx="3"/>
          </p:nvPr>
        </p:nvSpPr>
        <p:spPr>
          <a:xfrm>
            <a:off x="4164013" y="6356350"/>
            <a:ext cx="3860800" cy="365125"/>
          </a:xfrm>
          <a:prstGeom prst="rect">
            <a:avLst/>
          </a:prstGeom>
        </p:spPr>
        <p:txBody>
          <a:bodyPr vert="horz" lIns="91440" tIns="45720" rIns="91440" bIns="45720" rtlCol="0" anchor="ctr"/>
          <a:lstStyle>
            <a:lvl1pPr algn="ctr" fontAlgn="auto">
              <a:spcBef>
                <a:spcPts val="0"/>
              </a:spcBef>
              <a:spcAft>
                <a:spcPts val="0"/>
              </a:spcAft>
              <a:defRPr sz="900">
                <a:solidFill>
                  <a:schemeClr val="tx1">
                    <a:lumMod val="90000"/>
                    <a:lumOff val="10000"/>
                  </a:schemeClr>
                </a:solidFill>
                <a:latin typeface="+mn-lt"/>
                <a:cs typeface="+mn-cs"/>
              </a:defRPr>
            </a:lvl1pPr>
          </a:lstStyle>
          <a:p>
            <a:pPr>
              <a:defRPr/>
            </a:pPr>
            <a:endParaRPr/>
          </a:p>
        </p:txBody>
      </p:sp>
      <p:sp>
        <p:nvSpPr>
          <p:cNvPr id="6" name="Slide Number Placeholder 5"/>
          <p:cNvSpPr>
            <a:spLocks noGrp="1"/>
          </p:cNvSpPr>
          <p:nvPr>
            <p:ph type="sldNum" sz="quarter" idx="4"/>
          </p:nvPr>
        </p:nvSpPr>
        <p:spPr>
          <a:xfrm>
            <a:off x="8051800" y="6356350"/>
            <a:ext cx="2843213" cy="365125"/>
          </a:xfrm>
          <a:prstGeom prst="rect">
            <a:avLst/>
          </a:prstGeom>
        </p:spPr>
        <p:txBody>
          <a:bodyPr vert="horz" lIns="91440" tIns="45720" rIns="91440" bIns="45720" rtlCol="0" anchor="ctr"/>
          <a:lstStyle>
            <a:lvl1pPr algn="r" fontAlgn="auto">
              <a:spcBef>
                <a:spcPts val="0"/>
              </a:spcBef>
              <a:spcAft>
                <a:spcPts val="0"/>
              </a:spcAft>
              <a:defRPr sz="900">
                <a:solidFill>
                  <a:schemeClr val="tx1">
                    <a:lumMod val="90000"/>
                    <a:lumOff val="10000"/>
                  </a:schemeClr>
                </a:solidFill>
                <a:latin typeface="+mn-lt"/>
                <a:cs typeface="+mn-cs"/>
              </a:defRPr>
            </a:lvl1pPr>
          </a:lstStyle>
          <a:p>
            <a:pPr>
              <a:defRPr/>
            </a:pPr>
            <a:fld id="{6278A0AB-768D-411A-9540-0D6ABAE32F4B}" type="slidenum">
              <a:rPr/>
              <a:pPr>
                <a:defRPr/>
              </a:pPr>
              <a:t>‹#›</a:t>
            </a:fld>
            <a:endParaRPr/>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61" r:id="rId3"/>
    <p:sldLayoutId id="2147483658" r:id="rId4"/>
    <p:sldLayoutId id="2147483657" r:id="rId5"/>
    <p:sldLayoutId id="2147483656" r:id="rId6"/>
    <p:sldLayoutId id="2147483662" r:id="rId7"/>
    <p:sldLayoutId id="2147483655" r:id="rId8"/>
    <p:sldLayoutId id="2147483663" r:id="rId9"/>
    <p:sldLayoutId id="2147483654" r:id="rId10"/>
    <p:sldLayoutId id="2147483653" r:id="rId11"/>
  </p:sldLayoutIdLst>
  <p:transition spd="med">
    <p:fade/>
  </p:transition>
  <p:timing>
    <p:tnLst>
      <p:par>
        <p:cTn id="1" dur="indefinite" restart="never" nodeType="tmRoot"/>
      </p:par>
    </p:tnLst>
  </p:timing>
  <p:txStyles>
    <p:titleStyle>
      <a:lvl1pPr algn="l" rtl="0" fontAlgn="base">
        <a:lnSpc>
          <a:spcPct val="90000"/>
        </a:lnSpc>
        <a:spcBef>
          <a:spcPct val="0"/>
        </a:spcBef>
        <a:spcAft>
          <a:spcPct val="0"/>
        </a:spcAft>
        <a:defRPr sz="3600" kern="1200">
          <a:solidFill>
            <a:schemeClr val="tx1"/>
          </a:solidFill>
          <a:latin typeface="+mj-lt"/>
          <a:ea typeface="+mj-ea"/>
          <a:cs typeface="+mj-cs"/>
        </a:defRPr>
      </a:lvl1pPr>
      <a:lvl2pPr algn="l" rtl="0" fontAlgn="base">
        <a:lnSpc>
          <a:spcPct val="90000"/>
        </a:lnSpc>
        <a:spcBef>
          <a:spcPct val="0"/>
        </a:spcBef>
        <a:spcAft>
          <a:spcPct val="0"/>
        </a:spcAft>
        <a:defRPr sz="3600">
          <a:solidFill>
            <a:schemeClr val="tx1"/>
          </a:solidFill>
          <a:latin typeface="Euphemia" pitchFamily="34" charset="0"/>
        </a:defRPr>
      </a:lvl2pPr>
      <a:lvl3pPr algn="l" rtl="0" fontAlgn="base">
        <a:lnSpc>
          <a:spcPct val="90000"/>
        </a:lnSpc>
        <a:spcBef>
          <a:spcPct val="0"/>
        </a:spcBef>
        <a:spcAft>
          <a:spcPct val="0"/>
        </a:spcAft>
        <a:defRPr sz="3600">
          <a:solidFill>
            <a:schemeClr val="tx1"/>
          </a:solidFill>
          <a:latin typeface="Euphemia" pitchFamily="34" charset="0"/>
        </a:defRPr>
      </a:lvl3pPr>
      <a:lvl4pPr algn="l" rtl="0" fontAlgn="base">
        <a:lnSpc>
          <a:spcPct val="90000"/>
        </a:lnSpc>
        <a:spcBef>
          <a:spcPct val="0"/>
        </a:spcBef>
        <a:spcAft>
          <a:spcPct val="0"/>
        </a:spcAft>
        <a:defRPr sz="3600">
          <a:solidFill>
            <a:schemeClr val="tx1"/>
          </a:solidFill>
          <a:latin typeface="Euphemia" pitchFamily="34" charset="0"/>
        </a:defRPr>
      </a:lvl4pPr>
      <a:lvl5pPr algn="l" rtl="0" fontAlgn="base">
        <a:lnSpc>
          <a:spcPct val="90000"/>
        </a:lnSpc>
        <a:spcBef>
          <a:spcPct val="0"/>
        </a:spcBef>
        <a:spcAft>
          <a:spcPct val="0"/>
        </a:spcAft>
        <a:defRPr sz="3600">
          <a:solidFill>
            <a:schemeClr val="tx1"/>
          </a:solidFill>
          <a:latin typeface="Euphemia" pitchFamily="34" charset="0"/>
        </a:defRPr>
      </a:lvl5pPr>
      <a:lvl6pPr marL="457200" algn="l" rtl="0" fontAlgn="base">
        <a:lnSpc>
          <a:spcPct val="90000"/>
        </a:lnSpc>
        <a:spcBef>
          <a:spcPct val="0"/>
        </a:spcBef>
        <a:spcAft>
          <a:spcPct val="0"/>
        </a:spcAft>
        <a:defRPr sz="3600">
          <a:solidFill>
            <a:schemeClr val="tx1"/>
          </a:solidFill>
          <a:latin typeface="Euphemia" pitchFamily="34" charset="0"/>
        </a:defRPr>
      </a:lvl6pPr>
      <a:lvl7pPr marL="914400" algn="l" rtl="0" fontAlgn="base">
        <a:lnSpc>
          <a:spcPct val="90000"/>
        </a:lnSpc>
        <a:spcBef>
          <a:spcPct val="0"/>
        </a:spcBef>
        <a:spcAft>
          <a:spcPct val="0"/>
        </a:spcAft>
        <a:defRPr sz="3600">
          <a:solidFill>
            <a:schemeClr val="tx1"/>
          </a:solidFill>
          <a:latin typeface="Euphemia" pitchFamily="34" charset="0"/>
        </a:defRPr>
      </a:lvl7pPr>
      <a:lvl8pPr marL="1371600" algn="l" rtl="0" fontAlgn="base">
        <a:lnSpc>
          <a:spcPct val="90000"/>
        </a:lnSpc>
        <a:spcBef>
          <a:spcPct val="0"/>
        </a:spcBef>
        <a:spcAft>
          <a:spcPct val="0"/>
        </a:spcAft>
        <a:defRPr sz="3600">
          <a:solidFill>
            <a:schemeClr val="tx1"/>
          </a:solidFill>
          <a:latin typeface="Euphemia" pitchFamily="34" charset="0"/>
        </a:defRPr>
      </a:lvl8pPr>
      <a:lvl9pPr marL="1828800" algn="l" rtl="0" fontAlgn="base">
        <a:lnSpc>
          <a:spcPct val="90000"/>
        </a:lnSpc>
        <a:spcBef>
          <a:spcPct val="0"/>
        </a:spcBef>
        <a:spcAft>
          <a:spcPct val="0"/>
        </a:spcAft>
        <a:defRPr sz="3600">
          <a:solidFill>
            <a:schemeClr val="tx1"/>
          </a:solidFill>
          <a:latin typeface="Euphemia" pitchFamily="34" charset="0"/>
        </a:defRPr>
      </a:lvl9pPr>
    </p:titleStyle>
    <p:bodyStyle>
      <a:lvl1pPr marL="223838" indent="-228600" algn="l" rtl="0" fontAlgn="base">
        <a:lnSpc>
          <a:spcPct val="90000"/>
        </a:lnSpc>
        <a:spcBef>
          <a:spcPts val="1600"/>
        </a:spcBef>
        <a:spcAft>
          <a:spcPct val="0"/>
        </a:spcAft>
        <a:buFont typeface="Arial" charset="0"/>
        <a:buChar char="•"/>
        <a:defRPr sz="2400" kern="1200">
          <a:solidFill>
            <a:schemeClr val="tx1"/>
          </a:solidFill>
          <a:latin typeface="+mn-lt"/>
          <a:ea typeface="+mn-ea"/>
          <a:cs typeface="+mn-cs"/>
        </a:defRPr>
      </a:lvl1pPr>
      <a:lvl2pPr marL="501650" indent="-228600" algn="l" rtl="0" fontAlgn="base">
        <a:lnSpc>
          <a:spcPct val="90000"/>
        </a:lnSpc>
        <a:spcBef>
          <a:spcPts val="600"/>
        </a:spcBef>
        <a:spcAft>
          <a:spcPct val="0"/>
        </a:spcAft>
        <a:buFont typeface="Euphemia" pitchFamily="34" charset="0"/>
        <a:buChar char="–"/>
        <a:defRPr sz="2000" kern="1200">
          <a:solidFill>
            <a:schemeClr val="tx1"/>
          </a:solidFill>
          <a:latin typeface="+mn-lt"/>
          <a:ea typeface="+mn-ea"/>
          <a:cs typeface="+mn-cs"/>
        </a:defRPr>
      </a:lvl2pPr>
      <a:lvl3pPr marL="776288" indent="-228600" algn="l" rtl="0" fontAlgn="base">
        <a:lnSpc>
          <a:spcPct val="90000"/>
        </a:lnSpc>
        <a:spcBef>
          <a:spcPts val="600"/>
        </a:spcBef>
        <a:spcAft>
          <a:spcPct val="0"/>
        </a:spcAft>
        <a:buFont typeface="Euphemia" pitchFamily="34" charset="0"/>
        <a:buChar char="–"/>
        <a:defRPr kern="1200">
          <a:solidFill>
            <a:schemeClr val="tx1"/>
          </a:solidFill>
          <a:latin typeface="+mn-lt"/>
          <a:ea typeface="+mn-ea"/>
          <a:cs typeface="+mn-cs"/>
        </a:defRPr>
      </a:lvl3pPr>
      <a:lvl4pPr marL="1050925" indent="-228600" algn="l" rtl="0" fontAlgn="base">
        <a:lnSpc>
          <a:spcPct val="90000"/>
        </a:lnSpc>
        <a:spcBef>
          <a:spcPts val="600"/>
        </a:spcBef>
        <a:spcAft>
          <a:spcPct val="0"/>
        </a:spcAft>
        <a:buFont typeface="Euphemia" pitchFamily="34" charset="0"/>
        <a:buChar char="–"/>
        <a:defRPr sz="1600" kern="1200">
          <a:solidFill>
            <a:schemeClr val="tx1"/>
          </a:solidFill>
          <a:latin typeface="+mn-lt"/>
          <a:ea typeface="+mn-ea"/>
          <a:cs typeface="+mn-cs"/>
        </a:defRPr>
      </a:lvl4pPr>
      <a:lvl5pPr marL="1325563" indent="-228600" algn="l" rtl="0" fontAlgn="base">
        <a:lnSpc>
          <a:spcPct val="90000"/>
        </a:lnSpc>
        <a:spcBef>
          <a:spcPts val="600"/>
        </a:spcBef>
        <a:spcAft>
          <a:spcPct val="0"/>
        </a:spcAft>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3813" y="990600"/>
            <a:ext cx="8458200" cy="3200400"/>
          </a:xfrm>
        </p:spPr>
        <p:txBody>
          <a:bodyPr/>
          <a:lstStyle/>
          <a:p>
            <a:r>
              <a:rPr lang="en-US" smtClean="0"/>
              <a:t>Mercy</a:t>
            </a:r>
          </a:p>
        </p:txBody>
      </p:sp>
      <p:sp>
        <p:nvSpPr>
          <p:cNvPr id="3" name="Subtitle 2"/>
          <p:cNvSpPr>
            <a:spLocks noGrp="1"/>
          </p:cNvSpPr>
          <p:nvPr>
            <p:ph type="subTitle" idx="1"/>
          </p:nvPr>
        </p:nvSpPr>
        <p:spPr/>
        <p:txBody>
          <a:bodyPr/>
          <a:lstStyle/>
          <a:p>
            <a:pPr>
              <a:spcBef>
                <a:spcPct val="0"/>
              </a:spcBef>
            </a:pPr>
            <a:r>
              <a:rPr lang="en-US" smtClean="0"/>
              <a:t>What does it mean, where do we find it in the Bible…</a:t>
            </a:r>
          </a:p>
          <a:p>
            <a:pPr>
              <a:spcBef>
                <a:spcPct val="0"/>
              </a:spcBef>
            </a:pPr>
            <a:r>
              <a:rPr lang="en-US" smtClean="0"/>
              <a:t>…and how do we live it?</a:t>
            </a:r>
          </a:p>
          <a:p>
            <a:pPr>
              <a:spcBef>
                <a:spcPct val="0"/>
              </a:spcBef>
            </a:pPr>
            <a:endParaRPr lang="en-US" smtClean="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0" fill="hold"/>
                                        <p:tgtEl>
                                          <p:spTgt spid="2"/>
                                        </p:tgtEl>
                                        <p:attrNameLst>
                                          <p:attrName>ppt_x</p:attrName>
                                        </p:attrNameLst>
                                      </p:cBhvr>
                                      <p:tavLst>
                                        <p:tav tm="0">
                                          <p:val>
                                            <p:strVal val="#ppt_x"/>
                                          </p:val>
                                        </p:tav>
                                        <p:tav tm="100000">
                                          <p:val>
                                            <p:strVal val="#ppt_x"/>
                                          </p:val>
                                        </p:tav>
                                      </p:tavLst>
                                    </p:anim>
                                    <p:anim calcmode="lin" valueType="num">
                                      <p:cBhvr additive="base">
                                        <p:cTn id="8" dur="3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3000"/>
                            </p:stCondLst>
                            <p:childTnLst>
                              <p:par>
                                <p:cTn id="10" presetID="2" presetClass="entr" presetSubtype="2"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3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3" dur="3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6000"/>
                            </p:stCondLst>
                            <p:childTnLst>
                              <p:par>
                                <p:cTn id="15" presetID="2" presetClass="entr" presetSubtype="2"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3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8" dur="3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5"/>
          <p:cNvPicPr>
            <a:picLocks noChangeAspect="1"/>
          </p:cNvPicPr>
          <p:nvPr/>
        </p:nvPicPr>
        <p:blipFill>
          <a:blip r:embed="rId2"/>
          <a:srcRect/>
          <a:stretch>
            <a:fillRect/>
          </a:stretch>
        </p:blipFill>
        <p:spPr bwMode="auto">
          <a:xfrm>
            <a:off x="0" y="1773238"/>
            <a:ext cx="5159375" cy="5084762"/>
          </a:xfrm>
          <a:prstGeom prst="rect">
            <a:avLst/>
          </a:prstGeom>
          <a:noFill/>
          <a:ln w="9525">
            <a:noFill/>
            <a:miter lim="800000"/>
            <a:headEnd/>
            <a:tailEnd/>
          </a:ln>
        </p:spPr>
      </p:pic>
      <p:sp>
        <p:nvSpPr>
          <p:cNvPr id="5" name="TextBox 4"/>
          <p:cNvSpPr txBox="1"/>
          <p:nvPr/>
        </p:nvSpPr>
        <p:spPr>
          <a:xfrm>
            <a:off x="5374332" y="188640"/>
            <a:ext cx="6696744" cy="7922169"/>
          </a:xfrm>
          <a:prstGeom prst="rect">
            <a:avLst/>
          </a:prstGeom>
          <a:noFill/>
        </p:spPr>
        <p:txBody>
          <a:bodyPr>
            <a:spAutoFit/>
            <a:scene3d>
              <a:camera prst="orthographicFront"/>
              <a:lightRig rig="harsh" dir="t"/>
            </a:scene3d>
            <a:sp3d extrusionH="57150" prstMaterial="matte">
              <a:bevelT w="63500" h="12700" prst="angle"/>
              <a:contourClr>
                <a:schemeClr val="bg1">
                  <a:lumMod val="65000"/>
                </a:schemeClr>
              </a:contourClr>
            </a:sp3d>
          </a:bodyPr>
          <a:lstStyle/>
          <a:p>
            <a:pPr fontAlgn="auto">
              <a:spcBef>
                <a:spcPts val="0"/>
              </a:spcBef>
              <a:spcAft>
                <a:spcPts val="0"/>
              </a:spcAft>
              <a:defRPr/>
            </a:pPr>
            <a:r>
              <a:rPr lang="en-GB" sz="2800" b="1" dirty="0">
                <a:latin typeface="Calibri" panose="020F0502020204030204" pitchFamily="34" charset="0"/>
                <a:cs typeface="+mn-cs"/>
              </a:rPr>
              <a:t>Hosea 11:1-4,8-9</a:t>
            </a:r>
            <a:r>
              <a:rPr lang="en-GB" sz="2800" dirty="0">
                <a:latin typeface="Calibri" panose="020F0502020204030204" pitchFamily="34" charset="0"/>
                <a:cs typeface="+mn-cs"/>
              </a:rPr>
              <a:t> </a:t>
            </a:r>
          </a:p>
          <a:p>
            <a:pPr fontAlgn="auto">
              <a:spcBef>
                <a:spcPts val="0"/>
              </a:spcBef>
              <a:spcAft>
                <a:spcPts val="0"/>
              </a:spcAft>
              <a:defRPr/>
            </a:pPr>
            <a:r>
              <a:rPr lang="en-GB" sz="2800" dirty="0">
                <a:latin typeface="Nyala" panose="02000504070300020003" pitchFamily="2" charset="0"/>
                <a:cs typeface="+mn-cs"/>
              </a:rPr>
              <a:t>“When </a:t>
            </a:r>
            <a:r>
              <a:rPr lang="en-GB" sz="2800" dirty="0">
                <a:latin typeface="Nyala" panose="02000504070300020003" pitchFamily="2" charset="0"/>
                <a:cs typeface="+mn-cs"/>
              </a:rPr>
              <a:t>Israel was a child I loved him</a:t>
            </a:r>
            <a:r>
              <a:rPr lang="en-GB" sz="2800" dirty="0">
                <a:latin typeface="Nyala" panose="02000504070300020003" pitchFamily="2" charset="0"/>
                <a:cs typeface="+mn-cs"/>
              </a:rPr>
              <a:t>, and </a:t>
            </a:r>
            <a:r>
              <a:rPr lang="en-GB" sz="2800" dirty="0">
                <a:latin typeface="Nyala" panose="02000504070300020003" pitchFamily="2" charset="0"/>
                <a:cs typeface="+mn-cs"/>
              </a:rPr>
              <a:t>I called my son out of Egypt.</a:t>
            </a:r>
          </a:p>
          <a:p>
            <a:pPr fontAlgn="auto">
              <a:spcBef>
                <a:spcPts val="0"/>
              </a:spcBef>
              <a:spcAft>
                <a:spcPts val="0"/>
              </a:spcAft>
              <a:defRPr/>
            </a:pPr>
            <a:r>
              <a:rPr lang="en-GB" sz="2800" dirty="0">
                <a:latin typeface="Nyala" panose="02000504070300020003" pitchFamily="2" charset="0"/>
                <a:cs typeface="+mn-cs"/>
              </a:rPr>
              <a:t>But the more I called to them, the further they went from me</a:t>
            </a:r>
            <a:r>
              <a:rPr lang="en-GB" sz="2800" dirty="0">
                <a:latin typeface="Nyala" panose="02000504070300020003" pitchFamily="2" charset="0"/>
                <a:cs typeface="+mn-cs"/>
              </a:rPr>
              <a:t>; they </a:t>
            </a:r>
            <a:r>
              <a:rPr lang="en-GB" sz="2800" dirty="0">
                <a:latin typeface="Nyala" panose="02000504070300020003" pitchFamily="2" charset="0"/>
                <a:cs typeface="+mn-cs"/>
              </a:rPr>
              <a:t>have offered sacrifice to the </a:t>
            </a:r>
            <a:r>
              <a:rPr lang="en-GB" sz="2800" dirty="0">
                <a:latin typeface="Nyala" panose="02000504070300020003" pitchFamily="2" charset="0"/>
                <a:cs typeface="+mn-cs"/>
              </a:rPr>
              <a:t>Baals…I </a:t>
            </a:r>
            <a:r>
              <a:rPr lang="en-GB" sz="2800" dirty="0">
                <a:latin typeface="Nyala" panose="02000504070300020003" pitchFamily="2" charset="0"/>
                <a:cs typeface="+mn-cs"/>
              </a:rPr>
              <a:t>myself taught Ephraim to walk</a:t>
            </a:r>
            <a:r>
              <a:rPr lang="en-GB" sz="2800" dirty="0">
                <a:latin typeface="Nyala" panose="02000504070300020003" pitchFamily="2" charset="0"/>
                <a:cs typeface="+mn-cs"/>
              </a:rPr>
              <a:t>, I </a:t>
            </a:r>
            <a:r>
              <a:rPr lang="en-GB" sz="2800" dirty="0">
                <a:latin typeface="Nyala" panose="02000504070300020003" pitchFamily="2" charset="0"/>
                <a:cs typeface="+mn-cs"/>
              </a:rPr>
              <a:t>took them in my arms</a:t>
            </a:r>
            <a:r>
              <a:rPr lang="en-GB" sz="2800" dirty="0">
                <a:latin typeface="Nyala" panose="02000504070300020003" pitchFamily="2" charset="0"/>
                <a:cs typeface="+mn-cs"/>
              </a:rPr>
              <a:t>; yet </a:t>
            </a:r>
            <a:r>
              <a:rPr lang="en-GB" sz="2800" dirty="0">
                <a:latin typeface="Nyala" panose="02000504070300020003" pitchFamily="2" charset="0"/>
                <a:cs typeface="+mn-cs"/>
              </a:rPr>
              <a:t>they have not understood that I was the one looking after </a:t>
            </a:r>
            <a:r>
              <a:rPr lang="en-GB" sz="2800" dirty="0">
                <a:latin typeface="Nyala" panose="02000504070300020003" pitchFamily="2" charset="0"/>
                <a:cs typeface="+mn-cs"/>
              </a:rPr>
              <a:t>them. I </a:t>
            </a:r>
            <a:r>
              <a:rPr lang="en-GB" sz="2800" dirty="0">
                <a:latin typeface="Nyala" panose="02000504070300020003" pitchFamily="2" charset="0"/>
                <a:cs typeface="+mn-cs"/>
              </a:rPr>
              <a:t>was like someone who lifts an infant close against his cheek</a:t>
            </a:r>
            <a:r>
              <a:rPr lang="en-GB" sz="2800" dirty="0">
                <a:latin typeface="Nyala" panose="02000504070300020003" pitchFamily="2" charset="0"/>
                <a:cs typeface="+mn-cs"/>
              </a:rPr>
              <a:t>; stooping </a:t>
            </a:r>
            <a:r>
              <a:rPr lang="en-GB" sz="2800" dirty="0">
                <a:latin typeface="Nyala" panose="02000504070300020003" pitchFamily="2" charset="0"/>
                <a:cs typeface="+mn-cs"/>
              </a:rPr>
              <a:t>down to him I gave him his food</a:t>
            </a:r>
            <a:r>
              <a:rPr lang="en-GB" sz="2800" dirty="0">
                <a:latin typeface="Nyala" panose="02000504070300020003" pitchFamily="2" charset="0"/>
                <a:cs typeface="+mn-cs"/>
              </a:rPr>
              <a:t>. Ephraim</a:t>
            </a:r>
            <a:r>
              <a:rPr lang="en-GB" sz="2800" dirty="0">
                <a:latin typeface="Nyala" panose="02000504070300020003" pitchFamily="2" charset="0"/>
                <a:cs typeface="+mn-cs"/>
              </a:rPr>
              <a:t>, how could I part with you</a:t>
            </a:r>
            <a:r>
              <a:rPr lang="en-GB" sz="2800" dirty="0">
                <a:latin typeface="Nyala" panose="02000504070300020003" pitchFamily="2" charset="0"/>
                <a:cs typeface="+mn-cs"/>
              </a:rPr>
              <a:t>? Israel</a:t>
            </a:r>
            <a:r>
              <a:rPr lang="en-GB" sz="2800" dirty="0">
                <a:latin typeface="Nyala" panose="02000504070300020003" pitchFamily="2" charset="0"/>
                <a:cs typeface="+mn-cs"/>
              </a:rPr>
              <a:t>, how could I give you up</a:t>
            </a:r>
            <a:r>
              <a:rPr lang="en-GB" sz="2800" dirty="0">
                <a:latin typeface="Nyala" panose="02000504070300020003" pitchFamily="2" charset="0"/>
                <a:cs typeface="+mn-cs"/>
              </a:rPr>
              <a:t>? My </a:t>
            </a:r>
            <a:r>
              <a:rPr lang="en-GB" sz="2800" dirty="0">
                <a:latin typeface="Nyala" panose="02000504070300020003" pitchFamily="2" charset="0"/>
                <a:cs typeface="+mn-cs"/>
              </a:rPr>
              <a:t>heart recoils from </a:t>
            </a:r>
            <a:r>
              <a:rPr lang="en-GB" sz="2800" dirty="0">
                <a:latin typeface="Nyala" panose="02000504070300020003" pitchFamily="2" charset="0"/>
                <a:cs typeface="+mn-cs"/>
              </a:rPr>
              <a:t>it…I </a:t>
            </a:r>
            <a:r>
              <a:rPr lang="en-GB" sz="2800" dirty="0">
                <a:latin typeface="Nyala" panose="02000504070300020003" pitchFamily="2" charset="0"/>
                <a:cs typeface="+mn-cs"/>
              </a:rPr>
              <a:t>will not give rein to my fierce </a:t>
            </a:r>
            <a:r>
              <a:rPr lang="en-GB" sz="2800" dirty="0">
                <a:latin typeface="Nyala" panose="02000504070300020003" pitchFamily="2" charset="0"/>
                <a:cs typeface="+mn-cs"/>
              </a:rPr>
              <a:t>anger…for </a:t>
            </a:r>
            <a:r>
              <a:rPr lang="en-GB" sz="2800" dirty="0">
                <a:latin typeface="Nyala" panose="02000504070300020003" pitchFamily="2" charset="0"/>
                <a:cs typeface="+mn-cs"/>
              </a:rPr>
              <a:t>I am God, not </a:t>
            </a:r>
            <a:r>
              <a:rPr lang="en-GB" sz="2800" dirty="0">
                <a:latin typeface="Nyala" panose="02000504070300020003" pitchFamily="2" charset="0"/>
                <a:cs typeface="+mn-cs"/>
              </a:rPr>
              <a:t>man… the </a:t>
            </a:r>
            <a:r>
              <a:rPr lang="en-GB" sz="2800" dirty="0">
                <a:latin typeface="Nyala" panose="02000504070300020003" pitchFamily="2" charset="0"/>
                <a:cs typeface="+mn-cs"/>
              </a:rPr>
              <a:t>Holy One in your </a:t>
            </a:r>
            <a:r>
              <a:rPr lang="en-GB" sz="2800" dirty="0">
                <a:latin typeface="Nyala" panose="02000504070300020003" pitchFamily="2" charset="0"/>
                <a:cs typeface="+mn-cs"/>
              </a:rPr>
              <a:t>midst and </a:t>
            </a:r>
            <a:r>
              <a:rPr lang="en-GB" sz="2800" dirty="0">
                <a:latin typeface="Nyala" panose="02000504070300020003" pitchFamily="2" charset="0"/>
                <a:cs typeface="+mn-cs"/>
              </a:rPr>
              <a:t>have no wish to </a:t>
            </a:r>
            <a:r>
              <a:rPr lang="en-GB" sz="2800" dirty="0">
                <a:latin typeface="Nyala" panose="02000504070300020003" pitchFamily="2" charset="0"/>
                <a:cs typeface="+mn-cs"/>
              </a:rPr>
              <a:t>destroy”</a:t>
            </a:r>
            <a:endParaRPr lang="en-GB" sz="2800" dirty="0">
              <a:latin typeface="Nyala" panose="02000504070300020003" pitchFamily="2" charset="0"/>
              <a:cs typeface="+mn-cs"/>
            </a:endParaRPr>
          </a:p>
          <a:p>
            <a:pPr fontAlgn="auto">
              <a:spcBef>
                <a:spcPts val="0"/>
              </a:spcBef>
              <a:spcAft>
                <a:spcPts val="0"/>
              </a:spcAft>
              <a:defRPr/>
            </a:pPr>
            <a:endParaRPr lang="en-GB" sz="2800" dirty="0">
              <a:latin typeface="+mn-lt"/>
              <a:cs typeface="+mn-cs"/>
            </a:endParaRPr>
          </a:p>
          <a:p>
            <a:pPr fontAlgn="auto">
              <a:spcBef>
                <a:spcPts val="0"/>
              </a:spcBef>
              <a:spcAft>
                <a:spcPts val="0"/>
              </a:spcAft>
              <a:defRPr/>
            </a:pPr>
            <a:endParaRPr lang="en-GB" sz="3200" dirty="0">
              <a:latin typeface="+mn-lt"/>
              <a:cs typeface="+mn-cs"/>
            </a:endParaRPr>
          </a:p>
          <a:p>
            <a:pPr fontAlgn="auto">
              <a:lnSpc>
                <a:spcPct val="90000"/>
              </a:lnSpc>
              <a:spcBef>
                <a:spcPts val="0"/>
              </a:spcBef>
              <a:spcAft>
                <a:spcPts val="0"/>
              </a:spcAft>
              <a:defRPr/>
            </a:pPr>
            <a:endParaRPr lang="en-GB" sz="3200" b="1" dirty="0">
              <a:ln/>
              <a:solidFill>
                <a:schemeClr val="accent3"/>
              </a:solidFill>
              <a:latin typeface="Calibri" panose="020F0502020204030204" pitchFamily="34" charset="0"/>
              <a:cs typeface="+mn-cs"/>
            </a:endParaRPr>
          </a:p>
        </p:txBody>
      </p:sp>
      <p:sp>
        <p:nvSpPr>
          <p:cNvPr id="2" name="TextBox 1"/>
          <p:cNvSpPr txBox="1"/>
          <p:nvPr/>
        </p:nvSpPr>
        <p:spPr>
          <a:xfrm>
            <a:off x="58738" y="60325"/>
            <a:ext cx="4883150" cy="1893888"/>
          </a:xfrm>
          <a:prstGeom prst="rect">
            <a:avLst/>
          </a:prstGeom>
          <a:noFill/>
        </p:spPr>
        <p:txBody>
          <a:bodyPr>
            <a:spAutoFit/>
          </a:bodyPr>
          <a:lstStyle/>
          <a:p>
            <a:pPr fontAlgn="auto">
              <a:lnSpc>
                <a:spcPct val="90000"/>
              </a:lnSpc>
              <a:spcBef>
                <a:spcPts val="0"/>
              </a:spcBef>
              <a:spcAft>
                <a:spcPts val="0"/>
              </a:spcAft>
              <a:defRPr/>
            </a:pPr>
            <a:r>
              <a:rPr lang="en-GB" sz="2800" dirty="0">
                <a:ln/>
                <a:solidFill>
                  <a:schemeClr val="accent3"/>
                </a:solidFill>
                <a:effectLst>
                  <a:outerShdw blurRad="38100" dist="38100" dir="2700000" algn="tl">
                    <a:srgbClr val="000000">
                      <a:alpha val="43137"/>
                    </a:srgbClr>
                  </a:outerShdw>
                </a:effectLst>
                <a:latin typeface="Calibri" panose="020F0502020204030204" pitchFamily="34" charset="0"/>
                <a:cs typeface="+mn-cs"/>
              </a:rPr>
              <a:t>In </a:t>
            </a:r>
            <a:r>
              <a:rPr lang="en-GB" sz="2800" dirty="0">
                <a:ln/>
                <a:solidFill>
                  <a:schemeClr val="accent3"/>
                </a:solidFill>
                <a:effectLst>
                  <a:outerShdw blurRad="38100" dist="38100" dir="2700000" algn="tl">
                    <a:srgbClr val="000000">
                      <a:alpha val="43137"/>
                    </a:srgbClr>
                  </a:outerShdw>
                </a:effectLst>
                <a:latin typeface="Calibri" panose="020F0502020204030204" pitchFamily="34" charset="0"/>
                <a:cs typeface="+mn-cs"/>
              </a:rPr>
              <a:t>several </a:t>
            </a:r>
            <a:r>
              <a:rPr lang="en-GB" sz="2800" dirty="0">
                <a:ln/>
                <a:solidFill>
                  <a:schemeClr val="accent3"/>
                </a:solidFill>
                <a:effectLst>
                  <a:outerShdw blurRad="38100" dist="38100" dir="2700000" algn="tl">
                    <a:srgbClr val="000000">
                      <a:alpha val="43137"/>
                    </a:srgbClr>
                  </a:outerShdw>
                </a:effectLst>
                <a:latin typeface="Calibri" panose="020F0502020204030204" pitchFamily="34" charset="0"/>
                <a:cs typeface="+mn-cs"/>
              </a:rPr>
              <a:t>places in the Old Testament, there is the occasional ‘outbreak’ of the same tenderness of God:</a:t>
            </a:r>
          </a:p>
          <a:p>
            <a:pPr fontAlgn="auto">
              <a:lnSpc>
                <a:spcPct val="90000"/>
              </a:lnSpc>
              <a:spcBef>
                <a:spcPts val="0"/>
              </a:spcBef>
              <a:spcAft>
                <a:spcPts val="0"/>
              </a:spcAft>
              <a:defRPr/>
            </a:pPr>
            <a:endParaRPr lang="en-GB" dirty="0">
              <a:latin typeface="+mn-lt"/>
              <a:cs typeface="+mn-cs"/>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3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3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 calcmode="lin" valueType="num">
                                      <p:cBhvr additive="base">
                                        <p:cTn id="18" dur="30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9" dur="30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 calcmode="lin" valueType="num">
                                      <p:cBhvr additive="base">
                                        <p:cTn id="24" dur="3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5" dur="30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5"/>
          <p:cNvPicPr>
            <a:picLocks noChangeAspect="1"/>
          </p:cNvPicPr>
          <p:nvPr/>
        </p:nvPicPr>
        <p:blipFill>
          <a:blip r:embed="rId2"/>
          <a:srcRect/>
          <a:stretch>
            <a:fillRect/>
          </a:stretch>
        </p:blipFill>
        <p:spPr bwMode="auto">
          <a:xfrm>
            <a:off x="0" y="1773238"/>
            <a:ext cx="5159375" cy="5084762"/>
          </a:xfrm>
          <a:prstGeom prst="rect">
            <a:avLst/>
          </a:prstGeom>
          <a:noFill/>
          <a:ln w="9525">
            <a:noFill/>
            <a:miter lim="800000"/>
            <a:headEnd/>
            <a:tailEnd/>
          </a:ln>
        </p:spPr>
      </p:pic>
      <p:sp>
        <p:nvSpPr>
          <p:cNvPr id="5" name="TextBox 4"/>
          <p:cNvSpPr txBox="1"/>
          <p:nvPr/>
        </p:nvSpPr>
        <p:spPr>
          <a:xfrm>
            <a:off x="5374332" y="188640"/>
            <a:ext cx="6696744" cy="7491282"/>
          </a:xfrm>
          <a:prstGeom prst="rect">
            <a:avLst/>
          </a:prstGeom>
          <a:noFill/>
        </p:spPr>
        <p:txBody>
          <a:bodyPr>
            <a:spAutoFit/>
            <a:scene3d>
              <a:camera prst="orthographicFront"/>
              <a:lightRig rig="harsh" dir="t"/>
            </a:scene3d>
            <a:sp3d extrusionH="57150" prstMaterial="matte">
              <a:bevelT w="63500" h="12700" prst="angle"/>
              <a:contourClr>
                <a:schemeClr val="bg1">
                  <a:lumMod val="65000"/>
                </a:schemeClr>
              </a:contourClr>
            </a:sp3d>
          </a:bodyPr>
          <a:lstStyle/>
          <a:p>
            <a:pPr fontAlgn="auto">
              <a:spcBef>
                <a:spcPts val="0"/>
              </a:spcBef>
              <a:spcAft>
                <a:spcPts val="0"/>
              </a:spcAft>
              <a:defRPr/>
            </a:pPr>
            <a:r>
              <a:rPr lang="en-GB" sz="2800" b="1" dirty="0">
                <a:latin typeface="Calibri" panose="020F0502020204030204" pitchFamily="34" charset="0"/>
                <a:cs typeface="+mn-cs"/>
              </a:rPr>
              <a:t>On Hosea 11:1-9</a:t>
            </a:r>
            <a:r>
              <a:rPr lang="en-GB" sz="2800" dirty="0">
                <a:latin typeface="Calibri" panose="020F0502020204030204" pitchFamily="34" charset="0"/>
                <a:cs typeface="+mn-cs"/>
              </a:rPr>
              <a:t> </a:t>
            </a:r>
          </a:p>
          <a:p>
            <a:pPr fontAlgn="auto">
              <a:spcBef>
                <a:spcPts val="0"/>
              </a:spcBef>
              <a:spcAft>
                <a:spcPts val="0"/>
              </a:spcAft>
              <a:defRPr/>
            </a:pPr>
            <a:r>
              <a:rPr lang="en-GB" sz="2800" dirty="0">
                <a:latin typeface="Nyala" panose="02000504070300020003" pitchFamily="2" charset="0"/>
                <a:cs typeface="+mn-cs"/>
              </a:rPr>
              <a:t>“</a:t>
            </a:r>
            <a:r>
              <a:rPr lang="en-GB" sz="2800" dirty="0">
                <a:latin typeface="Nyala" panose="02000504070300020003" pitchFamily="2" charset="0"/>
                <a:cs typeface="+mn-cs"/>
              </a:rPr>
              <a:t>According to human logic, it seems reasonable for God to think of rejecting an unfaithful people. The prophet’s words attest to this:</a:t>
            </a:r>
            <a:r>
              <a:rPr lang="en-GB" sz="2800" b="1" dirty="0">
                <a:latin typeface="Nyala" panose="02000504070300020003" pitchFamily="2" charset="0"/>
                <a:cs typeface="+mn-cs"/>
              </a:rPr>
              <a:t> </a:t>
            </a:r>
            <a:r>
              <a:rPr lang="en-GB" sz="2800" dirty="0">
                <a:latin typeface="Nyala" panose="02000504070300020003" pitchFamily="2" charset="0"/>
                <a:cs typeface="+mn-cs"/>
              </a:rPr>
              <a:t>“They shall not return to the land of Egypt, and Assyria shall be their king, because they have refused to return to me” (</a:t>
            </a:r>
            <a:r>
              <a:rPr lang="en-GB" sz="2800" dirty="0" err="1">
                <a:latin typeface="Nyala" panose="02000504070300020003" pitchFamily="2" charset="0"/>
                <a:cs typeface="+mn-cs"/>
              </a:rPr>
              <a:t>Hos</a:t>
            </a:r>
            <a:r>
              <a:rPr lang="en-GB" sz="2800" i="1" dirty="0">
                <a:latin typeface="Nyala" panose="02000504070300020003" pitchFamily="2" charset="0"/>
                <a:cs typeface="+mn-cs"/>
              </a:rPr>
              <a:t> </a:t>
            </a:r>
            <a:r>
              <a:rPr lang="en-GB" sz="2800" dirty="0">
                <a:latin typeface="Nyala" panose="02000504070300020003" pitchFamily="2" charset="0"/>
                <a:cs typeface="+mn-cs"/>
              </a:rPr>
              <a:t>11:5</a:t>
            </a:r>
            <a:r>
              <a:rPr lang="en-GB" sz="2800" dirty="0">
                <a:latin typeface="Nyala" panose="02000504070300020003" pitchFamily="2" charset="0"/>
                <a:cs typeface="+mn-cs"/>
              </a:rPr>
              <a:t>). And yet, after this invocation of justice, the prophet radically changes his speech and reveals the </a:t>
            </a:r>
            <a:r>
              <a:rPr lang="en-GB" sz="2800" b="1" i="1" dirty="0">
                <a:latin typeface="Nyala" panose="02000504070300020003" pitchFamily="2" charset="0"/>
                <a:cs typeface="+mn-cs"/>
              </a:rPr>
              <a:t>true face</a:t>
            </a:r>
            <a:r>
              <a:rPr lang="en-GB" sz="2800" dirty="0">
                <a:latin typeface="Nyala" panose="02000504070300020003" pitchFamily="2" charset="0"/>
                <a:cs typeface="+mn-cs"/>
              </a:rPr>
              <a:t> of God: “How can I give you up, O Ephraim! How can I hand you over, O Israel! </a:t>
            </a:r>
            <a:r>
              <a:rPr lang="en-GB" sz="2800" dirty="0">
                <a:latin typeface="Nyala" panose="02000504070300020003" pitchFamily="2" charset="0"/>
                <a:cs typeface="+mn-cs"/>
              </a:rPr>
              <a:t>…I </a:t>
            </a:r>
            <a:r>
              <a:rPr lang="en-GB" sz="2800" dirty="0">
                <a:latin typeface="Nyala" panose="02000504070300020003" pitchFamily="2" charset="0"/>
                <a:cs typeface="+mn-cs"/>
              </a:rPr>
              <a:t>will not execute my fierce anger, I will not again destroy Ephraim; for I am God and not man, the Holy One in your midst, and I will not come to destroy</a:t>
            </a:r>
            <a:r>
              <a:rPr lang="en-GB" sz="2800" dirty="0">
                <a:latin typeface="Nyala" panose="02000504070300020003" pitchFamily="2" charset="0"/>
                <a:cs typeface="+mn-cs"/>
              </a:rPr>
              <a:t>”.</a:t>
            </a:r>
            <a:endParaRPr lang="en-GB" sz="2800" dirty="0">
              <a:latin typeface="+mn-lt"/>
              <a:cs typeface="+mn-cs"/>
            </a:endParaRPr>
          </a:p>
          <a:p>
            <a:pPr fontAlgn="auto">
              <a:spcBef>
                <a:spcPts val="0"/>
              </a:spcBef>
              <a:spcAft>
                <a:spcPts val="0"/>
              </a:spcAft>
              <a:defRPr/>
            </a:pPr>
            <a:endParaRPr lang="en-GB" sz="3200" dirty="0">
              <a:latin typeface="+mn-lt"/>
              <a:cs typeface="+mn-cs"/>
            </a:endParaRPr>
          </a:p>
          <a:p>
            <a:pPr fontAlgn="auto">
              <a:lnSpc>
                <a:spcPct val="90000"/>
              </a:lnSpc>
              <a:spcBef>
                <a:spcPts val="0"/>
              </a:spcBef>
              <a:spcAft>
                <a:spcPts val="0"/>
              </a:spcAft>
              <a:defRPr/>
            </a:pPr>
            <a:endParaRPr lang="en-GB" sz="3200" b="1" dirty="0">
              <a:ln/>
              <a:solidFill>
                <a:schemeClr val="accent3"/>
              </a:solidFill>
              <a:latin typeface="Calibri" panose="020F0502020204030204" pitchFamily="34" charset="0"/>
              <a:cs typeface="+mn-cs"/>
            </a:endParaRPr>
          </a:p>
        </p:txBody>
      </p:sp>
      <p:sp>
        <p:nvSpPr>
          <p:cNvPr id="2" name="TextBox 1"/>
          <p:cNvSpPr txBox="1"/>
          <p:nvPr/>
        </p:nvSpPr>
        <p:spPr>
          <a:xfrm>
            <a:off x="58738" y="60325"/>
            <a:ext cx="4883150" cy="1504950"/>
          </a:xfrm>
          <a:prstGeom prst="rect">
            <a:avLst/>
          </a:prstGeom>
          <a:noFill/>
        </p:spPr>
        <p:txBody>
          <a:bodyPr>
            <a:spAutoFit/>
          </a:bodyPr>
          <a:lstStyle/>
          <a:p>
            <a:pPr fontAlgn="auto">
              <a:lnSpc>
                <a:spcPct val="90000"/>
              </a:lnSpc>
              <a:spcBef>
                <a:spcPts val="0"/>
              </a:spcBef>
              <a:spcAft>
                <a:spcPts val="0"/>
              </a:spcAft>
              <a:defRPr/>
            </a:pPr>
            <a:r>
              <a:rPr lang="en-GB" sz="2800" dirty="0">
                <a:ln/>
                <a:solidFill>
                  <a:schemeClr val="accent3"/>
                </a:solidFill>
                <a:effectLst>
                  <a:outerShdw blurRad="38100" dist="38100" dir="2700000" algn="tl">
                    <a:srgbClr val="000000">
                      <a:alpha val="43137"/>
                    </a:srgbClr>
                  </a:outerShdw>
                </a:effectLst>
                <a:latin typeface="Calibri" panose="020F0502020204030204" pitchFamily="34" charset="0"/>
                <a:cs typeface="+mn-cs"/>
              </a:rPr>
              <a:t>Pope Francis uses this passage in the Bull of Indiction for the Holy Year:</a:t>
            </a:r>
            <a:endParaRPr lang="en-GB" sz="2800" dirty="0">
              <a:ln/>
              <a:solidFill>
                <a:schemeClr val="accent3"/>
              </a:solidFill>
              <a:effectLst>
                <a:outerShdw blurRad="38100" dist="38100" dir="2700000" algn="tl">
                  <a:srgbClr val="000000">
                    <a:alpha val="43137"/>
                  </a:srgbClr>
                </a:outerShdw>
              </a:effectLst>
              <a:latin typeface="Calibri" panose="020F0502020204030204" pitchFamily="34" charset="0"/>
              <a:cs typeface="+mn-cs"/>
            </a:endParaRPr>
          </a:p>
          <a:p>
            <a:pPr fontAlgn="auto">
              <a:lnSpc>
                <a:spcPct val="90000"/>
              </a:lnSpc>
              <a:spcBef>
                <a:spcPts val="0"/>
              </a:spcBef>
              <a:spcAft>
                <a:spcPts val="0"/>
              </a:spcAft>
              <a:defRPr/>
            </a:pPr>
            <a:endParaRPr lang="en-GB" dirty="0">
              <a:latin typeface="+mn-lt"/>
              <a:cs typeface="+mn-cs"/>
            </a:endParaRPr>
          </a:p>
        </p:txBody>
      </p:sp>
      <p:sp>
        <p:nvSpPr>
          <p:cNvPr id="3" name="TextBox 2"/>
          <p:cNvSpPr txBox="1"/>
          <p:nvPr/>
        </p:nvSpPr>
        <p:spPr>
          <a:xfrm>
            <a:off x="190500" y="2060575"/>
            <a:ext cx="4751388" cy="4497388"/>
          </a:xfrm>
          <a:prstGeom prst="rect">
            <a:avLst/>
          </a:prstGeom>
          <a:solidFill>
            <a:srgbClr val="C0C0C0">
              <a:alpha val="50196"/>
            </a:srgbClr>
          </a:solidFill>
        </p:spPr>
        <p:txBody>
          <a:bodyPr>
            <a:spAutoFit/>
          </a:bodyPr>
          <a:lstStyle/>
          <a:p>
            <a:pPr fontAlgn="auto">
              <a:lnSpc>
                <a:spcPct val="90000"/>
              </a:lnSpc>
              <a:spcBef>
                <a:spcPts val="0"/>
              </a:spcBef>
              <a:spcAft>
                <a:spcPts val="0"/>
              </a:spcAft>
              <a:defRPr/>
            </a:pPr>
            <a:r>
              <a:rPr lang="en-GB" sz="3000" dirty="0">
                <a:effectLst>
                  <a:outerShdw blurRad="38100" dist="38100" dir="2700000" algn="tl">
                    <a:srgbClr val="000000">
                      <a:alpha val="43137"/>
                    </a:srgbClr>
                  </a:outerShdw>
                </a:effectLst>
                <a:latin typeface="Nyala" panose="02000504070300020003" pitchFamily="2" charset="0"/>
                <a:cs typeface="+mn-cs"/>
              </a:rPr>
              <a:t>Saint Augustine says: “It is easier for God to hold back anger than mercy”.</a:t>
            </a:r>
            <a:r>
              <a:rPr lang="en-GB" sz="3000" u="sng" dirty="0">
                <a:effectLst>
                  <a:outerShdw blurRad="38100" dist="38100" dir="2700000" algn="tl">
                    <a:srgbClr val="000000">
                      <a:alpha val="43137"/>
                    </a:srgbClr>
                  </a:outerShdw>
                </a:effectLst>
                <a:latin typeface="Nyala" panose="02000504070300020003" pitchFamily="2" charset="0"/>
                <a:cs typeface="+mn-cs"/>
              </a:rPr>
              <a:t> </a:t>
            </a:r>
            <a:r>
              <a:rPr lang="en-GB" sz="3000" dirty="0">
                <a:effectLst>
                  <a:outerShdw blurRad="38100" dist="38100" dir="2700000" algn="tl">
                    <a:srgbClr val="000000">
                      <a:alpha val="43137"/>
                    </a:srgbClr>
                  </a:outerShdw>
                </a:effectLst>
                <a:latin typeface="Nyala" panose="02000504070300020003" pitchFamily="2" charset="0"/>
                <a:cs typeface="+mn-cs"/>
              </a:rPr>
              <a:t>And so it is. God’s anger lasts but a moment, his mercy forever. If God limited himself to only justice, he would cease to be God, and would instead be like human beings who ask merely that the law be respected.”</a:t>
            </a:r>
          </a:p>
          <a:p>
            <a:pPr fontAlgn="auto">
              <a:lnSpc>
                <a:spcPct val="90000"/>
              </a:lnSpc>
              <a:spcBef>
                <a:spcPts val="0"/>
              </a:spcBef>
              <a:spcAft>
                <a:spcPts val="0"/>
              </a:spcAft>
              <a:defRPr/>
            </a:pPr>
            <a:endParaRPr lang="en-GB" dirty="0">
              <a:latin typeface="+mn-lt"/>
              <a:cs typeface="+mn-cs"/>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3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3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 calcmode="lin" valueType="num">
                                      <p:cBhvr additive="base">
                                        <p:cTn id="18" dur="30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9" dur="30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22225"/>
            <a:ext cx="11736388" cy="3240088"/>
          </a:xfrm>
        </p:spPr>
        <p:txBody>
          <a:bodyPr rtlCol="0"/>
          <a:lstStyle/>
          <a:p>
            <a:pPr fontAlgn="auto">
              <a:spcAft>
                <a:spcPts val="0"/>
              </a:spcAft>
              <a:defRPr/>
            </a:pPr>
            <a:r>
              <a:rPr lang="en-GB" sz="2800" dirty="0" smtClean="0">
                <a:latin typeface="Nyala" panose="02000504070300020003" pitchFamily="2" charset="0"/>
              </a:rPr>
              <a:t>My </a:t>
            </a:r>
            <a:r>
              <a:rPr lang="en-GB" sz="2800" dirty="0">
                <a:latin typeface="Nyala" panose="02000504070300020003" pitchFamily="2" charset="0"/>
              </a:rPr>
              <a:t>soul, give thanks to the </a:t>
            </a:r>
            <a:r>
              <a:rPr lang="en-GB" sz="2800" dirty="0" smtClean="0">
                <a:latin typeface="Nyala" panose="02000504070300020003" pitchFamily="2" charset="0"/>
              </a:rPr>
              <a:t>Lord all </a:t>
            </a:r>
            <a:r>
              <a:rPr lang="en-GB" sz="2800" dirty="0">
                <a:latin typeface="Nyala" panose="02000504070300020003" pitchFamily="2" charset="0"/>
              </a:rPr>
              <a:t>my being, bless his holy name.</a:t>
            </a:r>
            <a:br>
              <a:rPr lang="en-GB" sz="2800" dirty="0">
                <a:latin typeface="Nyala" panose="02000504070300020003" pitchFamily="2" charset="0"/>
              </a:rPr>
            </a:br>
            <a:r>
              <a:rPr lang="en-GB" sz="2800" dirty="0" smtClean="0">
                <a:latin typeface="Nyala" panose="02000504070300020003" pitchFamily="2" charset="0"/>
              </a:rPr>
              <a:t>My </a:t>
            </a:r>
            <a:r>
              <a:rPr lang="en-GB" sz="2800" dirty="0">
                <a:latin typeface="Nyala" panose="02000504070300020003" pitchFamily="2" charset="0"/>
              </a:rPr>
              <a:t>soul, give thanks to the </a:t>
            </a:r>
            <a:r>
              <a:rPr lang="en-GB" sz="2800" dirty="0" smtClean="0">
                <a:latin typeface="Nyala" panose="02000504070300020003" pitchFamily="2" charset="0"/>
              </a:rPr>
              <a:t>Lord and </a:t>
            </a:r>
            <a:r>
              <a:rPr lang="en-GB" sz="2800" dirty="0">
                <a:latin typeface="Nyala" panose="02000504070300020003" pitchFamily="2" charset="0"/>
              </a:rPr>
              <a:t>never forget all his blessings.</a:t>
            </a:r>
            <a:r>
              <a:rPr lang="en-GB" sz="1400" dirty="0">
                <a:latin typeface="Nyala" panose="02000504070300020003" pitchFamily="2" charset="0"/>
              </a:rPr>
              <a:t/>
            </a:r>
            <a:br>
              <a:rPr lang="en-GB" sz="1400" dirty="0">
                <a:latin typeface="Nyala" panose="02000504070300020003" pitchFamily="2" charset="0"/>
              </a:rPr>
            </a:br>
            <a:r>
              <a:rPr lang="en-GB" sz="1400" dirty="0">
                <a:latin typeface="Nyala" panose="02000504070300020003" pitchFamily="2" charset="0"/>
              </a:rPr>
              <a:t/>
            </a:r>
            <a:br>
              <a:rPr lang="en-GB" sz="1400" dirty="0">
                <a:latin typeface="Nyala" panose="02000504070300020003" pitchFamily="2" charset="0"/>
              </a:rPr>
            </a:br>
            <a:r>
              <a:rPr lang="en-GB" sz="2800" dirty="0" smtClean="0">
                <a:latin typeface="Nyala" panose="02000504070300020003" pitchFamily="2" charset="0"/>
              </a:rPr>
              <a:t>It </a:t>
            </a:r>
            <a:r>
              <a:rPr lang="en-GB" sz="2800" dirty="0">
                <a:latin typeface="Nyala" panose="02000504070300020003" pitchFamily="2" charset="0"/>
              </a:rPr>
              <a:t>is </a:t>
            </a:r>
            <a:r>
              <a:rPr lang="en-GB" sz="2800" dirty="0" smtClean="0">
                <a:latin typeface="Nyala" panose="02000504070300020003" pitchFamily="2" charset="0"/>
              </a:rPr>
              <a:t>(the Lord) who </a:t>
            </a:r>
            <a:r>
              <a:rPr lang="en-GB" sz="2800" dirty="0">
                <a:latin typeface="Nyala" panose="02000504070300020003" pitchFamily="2" charset="0"/>
              </a:rPr>
              <a:t>crowns you with love and compassion,</a:t>
            </a:r>
            <a:r>
              <a:rPr lang="en-GB" sz="1400" dirty="0">
                <a:latin typeface="Nyala" panose="02000504070300020003" pitchFamily="2" charset="0"/>
              </a:rPr>
              <a:t/>
            </a:r>
            <a:br>
              <a:rPr lang="en-GB" sz="1400" dirty="0">
                <a:latin typeface="Nyala" panose="02000504070300020003" pitchFamily="2" charset="0"/>
              </a:rPr>
            </a:br>
            <a:r>
              <a:rPr lang="en-GB" sz="1400" dirty="0">
                <a:latin typeface="Nyala" panose="02000504070300020003" pitchFamily="2" charset="0"/>
              </a:rPr>
              <a:t/>
            </a:r>
            <a:br>
              <a:rPr lang="en-GB" sz="1400" dirty="0">
                <a:latin typeface="Nyala" panose="02000504070300020003" pitchFamily="2" charset="0"/>
              </a:rPr>
            </a:br>
            <a:r>
              <a:rPr lang="en-GB" sz="2800" dirty="0">
                <a:solidFill>
                  <a:srgbClr val="00B0F0"/>
                </a:solidFill>
                <a:effectLst>
                  <a:outerShdw blurRad="38100" dist="38100" dir="2700000" algn="tl">
                    <a:srgbClr val="000000">
                      <a:alpha val="43137"/>
                    </a:srgbClr>
                  </a:outerShdw>
                </a:effectLst>
                <a:latin typeface="Nyala" panose="02000504070300020003" pitchFamily="2" charset="0"/>
              </a:rPr>
              <a:t>8 The Lord is compassion and love</a:t>
            </a:r>
            <a:r>
              <a:rPr lang="en-GB" sz="2800" dirty="0" smtClean="0">
                <a:solidFill>
                  <a:srgbClr val="00B0F0"/>
                </a:solidFill>
                <a:effectLst>
                  <a:outerShdw blurRad="38100" dist="38100" dir="2700000" algn="tl">
                    <a:srgbClr val="000000">
                      <a:alpha val="43137"/>
                    </a:srgbClr>
                  </a:outerShdw>
                </a:effectLst>
                <a:latin typeface="Nyala" panose="02000504070300020003" pitchFamily="2" charset="0"/>
              </a:rPr>
              <a:t>, slow </a:t>
            </a:r>
            <a:r>
              <a:rPr lang="en-GB" sz="2800" dirty="0">
                <a:solidFill>
                  <a:srgbClr val="00B0F0"/>
                </a:solidFill>
                <a:effectLst>
                  <a:outerShdw blurRad="38100" dist="38100" dir="2700000" algn="tl">
                    <a:srgbClr val="000000">
                      <a:alpha val="43137"/>
                    </a:srgbClr>
                  </a:outerShdw>
                </a:effectLst>
                <a:latin typeface="Nyala" panose="02000504070300020003" pitchFamily="2" charset="0"/>
              </a:rPr>
              <a:t>to anger and rich in mercy.</a:t>
            </a:r>
            <a:r>
              <a:rPr lang="en-GB" sz="2800" dirty="0">
                <a:latin typeface="Nyala" panose="02000504070300020003" pitchFamily="2" charset="0"/>
              </a:rPr>
              <a:t/>
            </a:r>
            <a:br>
              <a:rPr lang="en-GB" sz="2800" dirty="0">
                <a:latin typeface="Nyala" panose="02000504070300020003" pitchFamily="2" charset="0"/>
              </a:rPr>
            </a:br>
            <a:r>
              <a:rPr lang="en-GB" sz="2800" dirty="0">
                <a:latin typeface="Nyala" panose="02000504070300020003" pitchFamily="2" charset="0"/>
              </a:rPr>
              <a:t>9 His wrath will come to an end</a:t>
            </a:r>
            <a:r>
              <a:rPr lang="en-GB" sz="2800" dirty="0" smtClean="0">
                <a:latin typeface="Nyala" panose="02000504070300020003" pitchFamily="2" charset="0"/>
              </a:rPr>
              <a:t>; he </a:t>
            </a:r>
            <a:r>
              <a:rPr lang="en-GB" sz="2800" dirty="0">
                <a:latin typeface="Nyala" panose="02000504070300020003" pitchFamily="2" charset="0"/>
              </a:rPr>
              <a:t>will not be angry for ever.</a:t>
            </a:r>
            <a:br>
              <a:rPr lang="en-GB" sz="2800" dirty="0">
                <a:latin typeface="Nyala" panose="02000504070300020003" pitchFamily="2" charset="0"/>
              </a:rPr>
            </a:br>
            <a:r>
              <a:rPr lang="en-GB" sz="2800" dirty="0">
                <a:solidFill>
                  <a:srgbClr val="00B0F0"/>
                </a:solidFill>
                <a:effectLst>
                  <a:outerShdw blurRad="38100" dist="38100" dir="2700000" algn="tl">
                    <a:srgbClr val="000000">
                      <a:alpha val="43137"/>
                    </a:srgbClr>
                  </a:outerShdw>
                </a:effectLst>
                <a:latin typeface="Nyala" panose="02000504070300020003" pitchFamily="2" charset="0"/>
              </a:rPr>
              <a:t>10 He does not treat us according to our </a:t>
            </a:r>
            <a:r>
              <a:rPr lang="en-GB" sz="2800" dirty="0" smtClean="0">
                <a:solidFill>
                  <a:srgbClr val="00B0F0"/>
                </a:solidFill>
                <a:effectLst>
                  <a:outerShdw blurRad="38100" dist="38100" dir="2700000" algn="tl">
                    <a:srgbClr val="000000">
                      <a:alpha val="43137"/>
                    </a:srgbClr>
                  </a:outerShdw>
                </a:effectLst>
                <a:latin typeface="Nyala" panose="02000504070300020003" pitchFamily="2" charset="0"/>
              </a:rPr>
              <a:t>sins nor </a:t>
            </a:r>
            <a:r>
              <a:rPr lang="en-GB" sz="2800" dirty="0">
                <a:solidFill>
                  <a:srgbClr val="00B0F0"/>
                </a:solidFill>
                <a:effectLst>
                  <a:outerShdw blurRad="38100" dist="38100" dir="2700000" algn="tl">
                    <a:srgbClr val="000000">
                      <a:alpha val="43137"/>
                    </a:srgbClr>
                  </a:outerShdw>
                </a:effectLst>
                <a:latin typeface="Nyala" panose="02000504070300020003" pitchFamily="2" charset="0"/>
              </a:rPr>
              <a:t>repay us according to our faults.</a:t>
            </a:r>
            <a:br>
              <a:rPr lang="en-GB" sz="2800" dirty="0">
                <a:solidFill>
                  <a:srgbClr val="00B0F0"/>
                </a:solidFill>
                <a:effectLst>
                  <a:outerShdw blurRad="38100" dist="38100" dir="2700000" algn="tl">
                    <a:srgbClr val="000000">
                      <a:alpha val="43137"/>
                    </a:srgbClr>
                  </a:outerShdw>
                </a:effectLst>
                <a:latin typeface="Nyala" panose="02000504070300020003" pitchFamily="2" charset="0"/>
              </a:rPr>
            </a:br>
            <a:r>
              <a:rPr lang="en-GB" sz="2800" dirty="0" smtClean="0">
                <a:latin typeface="Nyala" panose="02000504070300020003" pitchFamily="2" charset="0"/>
              </a:rPr>
              <a:t>12 </a:t>
            </a:r>
            <a:r>
              <a:rPr lang="en-GB" sz="2800" dirty="0">
                <a:latin typeface="Nyala" panose="02000504070300020003" pitchFamily="2" charset="0"/>
              </a:rPr>
              <a:t>As far as the east is from the </a:t>
            </a:r>
            <a:r>
              <a:rPr lang="en-GB" sz="2800" dirty="0" smtClean="0">
                <a:latin typeface="Nyala" panose="02000504070300020003" pitchFamily="2" charset="0"/>
              </a:rPr>
              <a:t>west so </a:t>
            </a:r>
            <a:r>
              <a:rPr lang="en-GB" sz="2800" dirty="0">
                <a:latin typeface="Nyala" panose="02000504070300020003" pitchFamily="2" charset="0"/>
              </a:rPr>
              <a:t>far does he remove our sins</a:t>
            </a:r>
            <a:r>
              <a:rPr lang="en-GB" sz="2800" dirty="0" smtClean="0">
                <a:latin typeface="Nyala" panose="02000504070300020003" pitchFamily="2" charset="0"/>
              </a:rPr>
              <a:t>. </a:t>
            </a:r>
            <a:r>
              <a:rPr lang="en-GB" sz="2800" i="1" dirty="0">
                <a:latin typeface="Nyala" panose="02000504070300020003" pitchFamily="2" charset="0"/>
              </a:rPr>
              <a:t>Psalm 103(102)</a:t>
            </a:r>
            <a:endParaRPr lang="en-GB" sz="2800" dirty="0">
              <a:latin typeface="Nyala" panose="02000504070300020003" pitchFamily="2" charset="0"/>
            </a:endParaRPr>
          </a:p>
        </p:txBody>
      </p:sp>
      <p:sp>
        <p:nvSpPr>
          <p:cNvPr id="3" name="Text Placeholder 2"/>
          <p:cNvSpPr>
            <a:spLocks noGrp="1"/>
          </p:cNvSpPr>
          <p:nvPr>
            <p:ph type="body" idx="1"/>
          </p:nvPr>
        </p:nvSpPr>
        <p:spPr>
          <a:xfrm>
            <a:off x="0" y="3429000"/>
            <a:ext cx="11926888" cy="3313113"/>
          </a:xfrm>
          <a:ln>
            <a:solidFill>
              <a:schemeClr val="accent1"/>
            </a:solidFill>
            <a:bevel/>
          </a:ln>
        </p:spPr>
        <p:txBody>
          <a:bodyPr rtlCol="0">
            <a:normAutofit fontScale="25000" lnSpcReduction="20000"/>
          </a:bodyPr>
          <a:lstStyle/>
          <a:p>
            <a:pPr fontAlgn="auto">
              <a:spcAft>
                <a:spcPts val="0"/>
              </a:spcAft>
              <a:buFont typeface="Arial" pitchFamily="34" charset="0"/>
              <a:buNone/>
              <a:defRPr/>
            </a:pPr>
            <a:r>
              <a:rPr lang="en-GB" sz="10400" dirty="0" smtClean="0">
                <a:latin typeface="Andalus" panose="02020603050405020304" pitchFamily="18" charset="-78"/>
                <a:cs typeface="Andalus" panose="02020603050405020304" pitchFamily="18" charset="-78"/>
              </a:rPr>
              <a:t>Thus </a:t>
            </a:r>
            <a:r>
              <a:rPr lang="en-GB" sz="10400" dirty="0">
                <a:latin typeface="Andalus" panose="02020603050405020304" pitchFamily="18" charset="-78"/>
                <a:cs typeface="Andalus" panose="02020603050405020304" pitchFamily="18" charset="-78"/>
              </a:rPr>
              <a:t>says the Lord</a:t>
            </a:r>
            <a:r>
              <a:rPr lang="en-GB" sz="10400" dirty="0" smtClean="0">
                <a:latin typeface="Andalus" panose="02020603050405020304" pitchFamily="18" charset="-78"/>
                <a:cs typeface="Andalus" panose="02020603050405020304" pitchFamily="18" charset="-78"/>
              </a:rPr>
              <a:t>: I </a:t>
            </a:r>
            <a:r>
              <a:rPr lang="en-GB" sz="10400" dirty="0">
                <a:latin typeface="Andalus" panose="02020603050405020304" pitchFamily="18" charset="-78"/>
                <a:cs typeface="Andalus" panose="02020603050405020304" pitchFamily="18" charset="-78"/>
              </a:rPr>
              <a:t>did forsake you for a brief moment</a:t>
            </a:r>
            <a:r>
              <a:rPr lang="en-GB" sz="10400" dirty="0" smtClean="0">
                <a:latin typeface="Andalus" panose="02020603050405020304" pitchFamily="18" charset="-78"/>
                <a:cs typeface="Andalus" panose="02020603050405020304" pitchFamily="18" charset="-78"/>
              </a:rPr>
              <a:t>, but </a:t>
            </a:r>
            <a:r>
              <a:rPr lang="en-GB" sz="10400" dirty="0">
                <a:latin typeface="Andalus" panose="02020603050405020304" pitchFamily="18" charset="-78"/>
                <a:cs typeface="Andalus" panose="02020603050405020304" pitchFamily="18" charset="-78"/>
              </a:rPr>
              <a:t>with great love will I take you back</a:t>
            </a:r>
            <a:r>
              <a:rPr lang="en-GB" sz="10400" dirty="0" smtClean="0">
                <a:latin typeface="Andalus" panose="02020603050405020304" pitchFamily="18" charset="-78"/>
                <a:cs typeface="Andalus" panose="02020603050405020304" pitchFamily="18" charset="-78"/>
              </a:rPr>
              <a:t>. In </a:t>
            </a:r>
            <a:r>
              <a:rPr lang="en-GB" sz="10400" dirty="0">
                <a:latin typeface="Andalus" panose="02020603050405020304" pitchFamily="18" charset="-78"/>
                <a:cs typeface="Andalus" panose="02020603050405020304" pitchFamily="18" charset="-78"/>
              </a:rPr>
              <a:t>excess of anger, for a </a:t>
            </a:r>
            <a:r>
              <a:rPr lang="en-GB" sz="10400" dirty="0" smtClean="0">
                <a:latin typeface="Andalus" panose="02020603050405020304" pitchFamily="18" charset="-78"/>
                <a:cs typeface="Andalus" panose="02020603050405020304" pitchFamily="18" charset="-78"/>
              </a:rPr>
              <a:t>moment I </a:t>
            </a:r>
            <a:r>
              <a:rPr lang="en-GB" sz="10400" dirty="0">
                <a:latin typeface="Andalus" panose="02020603050405020304" pitchFamily="18" charset="-78"/>
                <a:cs typeface="Andalus" panose="02020603050405020304" pitchFamily="18" charset="-78"/>
              </a:rPr>
              <a:t>hid my face from you</a:t>
            </a:r>
            <a:r>
              <a:rPr lang="en-GB" sz="10400" dirty="0" smtClean="0">
                <a:latin typeface="Andalus" panose="02020603050405020304" pitchFamily="18" charset="-78"/>
                <a:cs typeface="Andalus" panose="02020603050405020304" pitchFamily="18" charset="-78"/>
              </a:rPr>
              <a:t>. But </a:t>
            </a:r>
            <a:r>
              <a:rPr lang="en-GB" sz="10400" dirty="0">
                <a:latin typeface="Andalus" panose="02020603050405020304" pitchFamily="18" charset="-78"/>
                <a:cs typeface="Andalus" panose="02020603050405020304" pitchFamily="18" charset="-78"/>
              </a:rPr>
              <a:t>with everlasting love I have taken pity on you</a:t>
            </a:r>
            <a:r>
              <a:rPr lang="en-GB" sz="10400" dirty="0" smtClean="0">
                <a:latin typeface="Andalus" panose="02020603050405020304" pitchFamily="18" charset="-78"/>
                <a:cs typeface="Andalus" panose="02020603050405020304" pitchFamily="18" charset="-78"/>
              </a:rPr>
              <a:t>, says </a:t>
            </a:r>
            <a:r>
              <a:rPr lang="en-GB" sz="10400" dirty="0">
                <a:latin typeface="Andalus" panose="02020603050405020304" pitchFamily="18" charset="-78"/>
                <a:cs typeface="Andalus" panose="02020603050405020304" pitchFamily="18" charset="-78"/>
              </a:rPr>
              <a:t>the Lord, your redeemer</a:t>
            </a:r>
            <a:r>
              <a:rPr lang="en-GB" sz="10400" dirty="0" smtClean="0">
                <a:latin typeface="Andalus" panose="02020603050405020304" pitchFamily="18" charset="-78"/>
                <a:cs typeface="Andalus" panose="02020603050405020304" pitchFamily="18" charset="-78"/>
              </a:rPr>
              <a:t>. So </a:t>
            </a:r>
            <a:r>
              <a:rPr lang="en-GB" sz="10400" dirty="0">
                <a:latin typeface="Andalus" panose="02020603050405020304" pitchFamily="18" charset="-78"/>
                <a:cs typeface="Andalus" panose="02020603050405020304" pitchFamily="18" charset="-78"/>
              </a:rPr>
              <a:t>now I swear concerning my anger with </a:t>
            </a:r>
            <a:r>
              <a:rPr lang="en-GB" sz="10400" dirty="0" smtClean="0">
                <a:latin typeface="Andalus" panose="02020603050405020304" pitchFamily="18" charset="-78"/>
                <a:cs typeface="Andalus" panose="02020603050405020304" pitchFamily="18" charset="-78"/>
              </a:rPr>
              <a:t>you and </a:t>
            </a:r>
            <a:r>
              <a:rPr lang="en-GB" sz="10400" dirty="0">
                <a:latin typeface="Andalus" panose="02020603050405020304" pitchFamily="18" charset="-78"/>
                <a:cs typeface="Andalus" panose="02020603050405020304" pitchFamily="18" charset="-78"/>
              </a:rPr>
              <a:t>the threats I made against you</a:t>
            </a:r>
            <a:r>
              <a:rPr lang="en-GB" sz="10400" dirty="0" smtClean="0">
                <a:latin typeface="Andalus" panose="02020603050405020304" pitchFamily="18" charset="-78"/>
                <a:cs typeface="Andalus" panose="02020603050405020304" pitchFamily="18" charset="-78"/>
              </a:rPr>
              <a:t>; for </a:t>
            </a:r>
            <a:r>
              <a:rPr lang="en-GB" sz="10400" dirty="0">
                <a:latin typeface="Andalus" panose="02020603050405020304" pitchFamily="18" charset="-78"/>
                <a:cs typeface="Andalus" panose="02020603050405020304" pitchFamily="18" charset="-78"/>
              </a:rPr>
              <a:t>the mountains may depart</a:t>
            </a:r>
            <a:r>
              <a:rPr lang="en-GB" sz="10400" dirty="0" smtClean="0">
                <a:latin typeface="Andalus" panose="02020603050405020304" pitchFamily="18" charset="-78"/>
                <a:cs typeface="Andalus" panose="02020603050405020304" pitchFamily="18" charset="-78"/>
              </a:rPr>
              <a:t>, the </a:t>
            </a:r>
            <a:r>
              <a:rPr lang="en-GB" sz="10400" dirty="0">
                <a:latin typeface="Andalus" panose="02020603050405020304" pitchFamily="18" charset="-78"/>
                <a:cs typeface="Andalus" panose="02020603050405020304" pitchFamily="18" charset="-78"/>
              </a:rPr>
              <a:t>hills be shaken</a:t>
            </a:r>
            <a:r>
              <a:rPr lang="en-GB" sz="10400" dirty="0" smtClean="0">
                <a:latin typeface="Andalus" panose="02020603050405020304" pitchFamily="18" charset="-78"/>
                <a:cs typeface="Andalus" panose="02020603050405020304" pitchFamily="18" charset="-78"/>
              </a:rPr>
              <a:t>, but </a:t>
            </a:r>
            <a:r>
              <a:rPr lang="en-GB" sz="10400" dirty="0">
                <a:latin typeface="Andalus" panose="02020603050405020304" pitchFamily="18" charset="-78"/>
                <a:cs typeface="Andalus" panose="02020603050405020304" pitchFamily="18" charset="-78"/>
              </a:rPr>
              <a:t>my love for you will never leave </a:t>
            </a:r>
            <a:r>
              <a:rPr lang="en-GB" sz="10400" dirty="0" smtClean="0">
                <a:latin typeface="Andalus" panose="02020603050405020304" pitchFamily="18" charset="-78"/>
                <a:cs typeface="Andalus" panose="02020603050405020304" pitchFamily="18" charset="-78"/>
              </a:rPr>
              <a:t>you and </a:t>
            </a:r>
            <a:r>
              <a:rPr lang="en-GB" sz="10400" dirty="0">
                <a:latin typeface="Andalus" panose="02020603050405020304" pitchFamily="18" charset="-78"/>
                <a:cs typeface="Andalus" panose="02020603050405020304" pitchFamily="18" charset="-78"/>
              </a:rPr>
              <a:t>my covenant of peace with you will never be shaken</a:t>
            </a:r>
            <a:r>
              <a:rPr lang="en-GB" sz="10400" dirty="0" smtClean="0">
                <a:latin typeface="Andalus" panose="02020603050405020304" pitchFamily="18" charset="-78"/>
                <a:cs typeface="Andalus" panose="02020603050405020304" pitchFamily="18" charset="-78"/>
              </a:rPr>
              <a:t>, says </a:t>
            </a:r>
            <a:r>
              <a:rPr lang="en-GB" sz="10400" dirty="0">
                <a:latin typeface="Andalus" panose="02020603050405020304" pitchFamily="18" charset="-78"/>
                <a:cs typeface="Andalus" panose="02020603050405020304" pitchFamily="18" charset="-78"/>
              </a:rPr>
              <a:t>the Lord who takes pity on </a:t>
            </a:r>
            <a:r>
              <a:rPr lang="en-GB" sz="10400" dirty="0" smtClean="0">
                <a:latin typeface="Andalus" panose="02020603050405020304" pitchFamily="18" charset="-78"/>
                <a:cs typeface="Andalus" panose="02020603050405020304" pitchFamily="18" charset="-78"/>
              </a:rPr>
              <a:t>you. </a:t>
            </a:r>
            <a:r>
              <a:rPr lang="en-GB" sz="10400" i="1" dirty="0" smtClean="0">
                <a:latin typeface="Andalus" panose="02020603050405020304" pitchFamily="18" charset="-78"/>
                <a:cs typeface="Andalus" panose="02020603050405020304" pitchFamily="18" charset="-78"/>
              </a:rPr>
              <a:t>[Is </a:t>
            </a:r>
            <a:r>
              <a:rPr lang="en-GB" sz="10400" i="1" dirty="0">
                <a:latin typeface="Andalus" panose="02020603050405020304" pitchFamily="18" charset="-78"/>
                <a:cs typeface="Andalus" panose="02020603050405020304" pitchFamily="18" charset="-78"/>
              </a:rPr>
              <a:t>54:5-14 </a:t>
            </a:r>
            <a:r>
              <a:rPr lang="en-GB" sz="10400" i="1" dirty="0" smtClean="0">
                <a:latin typeface="Andalus" panose="02020603050405020304" pitchFamily="18" charset="-78"/>
                <a:cs typeface="Andalus" panose="02020603050405020304" pitchFamily="18" charset="-78"/>
              </a:rPr>
              <a:t>Easter Vigil]</a:t>
            </a:r>
            <a:endParaRPr lang="en-GB" sz="10400" i="1" dirty="0">
              <a:latin typeface="Andalus" panose="02020603050405020304" pitchFamily="18" charset="-78"/>
              <a:cs typeface="Andalus" panose="02020603050405020304" pitchFamily="18" charset="-78"/>
            </a:endParaRPr>
          </a:p>
          <a:p>
            <a:pPr fontAlgn="auto">
              <a:spcAft>
                <a:spcPts val="0"/>
              </a:spcAft>
              <a:buFont typeface="Arial" pitchFamily="34" charset="0"/>
              <a:buNone/>
              <a:defRPr/>
            </a:pPr>
            <a:endParaRPr lang="en-GB" sz="10400" dirty="0" smtClean="0">
              <a:latin typeface="Andalus" panose="02020603050405020304" pitchFamily="18" charset="-78"/>
              <a:cs typeface="Andalus" panose="02020603050405020304" pitchFamily="18" charset="-78"/>
            </a:endParaRPr>
          </a:p>
          <a:p>
            <a:pPr fontAlgn="auto">
              <a:spcAft>
                <a:spcPts val="0"/>
              </a:spcAft>
              <a:buFont typeface="Arial" pitchFamily="34" charset="0"/>
              <a:buNone/>
              <a:defRPr/>
            </a:pPr>
            <a:r>
              <a:rPr lang="en-GB" sz="10400" dirty="0" smtClean="0">
                <a:latin typeface="Andalus" panose="02020603050405020304" pitchFamily="18" charset="-78"/>
                <a:cs typeface="Andalus" panose="02020603050405020304" pitchFamily="18" charset="-78"/>
              </a:rPr>
              <a:t>For </a:t>
            </a:r>
            <a:r>
              <a:rPr lang="en-GB" sz="10400" dirty="0">
                <a:latin typeface="Andalus" panose="02020603050405020304" pitchFamily="18" charset="-78"/>
                <a:cs typeface="Andalus" panose="02020603050405020304" pitchFamily="18" charset="-78"/>
              </a:rPr>
              <a:t>Zion was saying, ‘The Lord has abandoned me</a:t>
            </a:r>
            <a:r>
              <a:rPr lang="en-GB" sz="10400" dirty="0" smtClean="0">
                <a:latin typeface="Andalus" panose="02020603050405020304" pitchFamily="18" charset="-78"/>
                <a:cs typeface="Andalus" panose="02020603050405020304" pitchFamily="18" charset="-78"/>
              </a:rPr>
              <a:t>, the </a:t>
            </a:r>
            <a:r>
              <a:rPr lang="en-GB" sz="10400" dirty="0">
                <a:latin typeface="Andalus" panose="02020603050405020304" pitchFamily="18" charset="-78"/>
                <a:cs typeface="Andalus" panose="02020603050405020304" pitchFamily="18" charset="-78"/>
              </a:rPr>
              <a:t>Lord has forgotten me.’</a:t>
            </a:r>
          </a:p>
          <a:p>
            <a:pPr fontAlgn="auto">
              <a:spcAft>
                <a:spcPts val="0"/>
              </a:spcAft>
              <a:buFont typeface="Arial" pitchFamily="34" charset="0"/>
              <a:buNone/>
              <a:defRPr/>
            </a:pPr>
            <a:r>
              <a:rPr lang="en-GB" sz="10400" dirty="0">
                <a:latin typeface="Andalus" panose="02020603050405020304" pitchFamily="18" charset="-78"/>
                <a:cs typeface="Andalus" panose="02020603050405020304" pitchFamily="18" charset="-78"/>
              </a:rPr>
              <a:t>Does a woman forget her baby at the breast</a:t>
            </a:r>
            <a:r>
              <a:rPr lang="en-GB" sz="10400" dirty="0" smtClean="0">
                <a:latin typeface="Andalus" panose="02020603050405020304" pitchFamily="18" charset="-78"/>
                <a:cs typeface="Andalus" panose="02020603050405020304" pitchFamily="18" charset="-78"/>
              </a:rPr>
              <a:t>, or </a:t>
            </a:r>
            <a:r>
              <a:rPr lang="en-GB" sz="10400" dirty="0">
                <a:latin typeface="Andalus" panose="02020603050405020304" pitchFamily="18" charset="-78"/>
                <a:cs typeface="Andalus" panose="02020603050405020304" pitchFamily="18" charset="-78"/>
              </a:rPr>
              <a:t>fail to cherish the son of her womb</a:t>
            </a:r>
            <a:r>
              <a:rPr lang="en-GB" sz="10400" dirty="0" smtClean="0">
                <a:latin typeface="Andalus" panose="02020603050405020304" pitchFamily="18" charset="-78"/>
                <a:cs typeface="Andalus" panose="02020603050405020304" pitchFamily="18" charset="-78"/>
              </a:rPr>
              <a:t>? Yet </a:t>
            </a:r>
            <a:r>
              <a:rPr lang="en-GB" sz="10400" dirty="0">
                <a:latin typeface="Andalus" panose="02020603050405020304" pitchFamily="18" charset="-78"/>
                <a:cs typeface="Andalus" panose="02020603050405020304" pitchFamily="18" charset="-78"/>
              </a:rPr>
              <a:t>even if these forget</a:t>
            </a:r>
            <a:r>
              <a:rPr lang="en-GB" sz="10400" dirty="0" smtClean="0">
                <a:latin typeface="Andalus" panose="02020603050405020304" pitchFamily="18" charset="-78"/>
                <a:cs typeface="Andalus" panose="02020603050405020304" pitchFamily="18" charset="-78"/>
              </a:rPr>
              <a:t>, I </a:t>
            </a:r>
            <a:r>
              <a:rPr lang="en-GB" sz="10400" dirty="0">
                <a:latin typeface="Andalus" panose="02020603050405020304" pitchFamily="18" charset="-78"/>
                <a:cs typeface="Andalus" panose="02020603050405020304" pitchFamily="18" charset="-78"/>
              </a:rPr>
              <a:t>will never forget you</a:t>
            </a:r>
            <a:r>
              <a:rPr lang="en-GB" sz="10400" dirty="0" smtClean="0">
                <a:latin typeface="Andalus" panose="02020603050405020304" pitchFamily="18" charset="-78"/>
                <a:cs typeface="Andalus" panose="02020603050405020304" pitchFamily="18" charset="-78"/>
              </a:rPr>
              <a:t>. </a:t>
            </a:r>
            <a:r>
              <a:rPr lang="en-GB" sz="10400" i="1" dirty="0" smtClean="0">
                <a:latin typeface="Andalus" panose="02020603050405020304" pitchFamily="18" charset="-78"/>
                <a:cs typeface="Andalus" panose="02020603050405020304" pitchFamily="18" charset="-78"/>
              </a:rPr>
              <a:t>[Is 49:14-15, Wednesday, Lent week 4]</a:t>
            </a:r>
            <a:r>
              <a:rPr lang="en-GB" sz="10400" b="1" i="1" dirty="0" smtClean="0">
                <a:latin typeface="Andalus" panose="02020603050405020304" pitchFamily="18" charset="-78"/>
                <a:cs typeface="Andalus" panose="02020603050405020304" pitchFamily="18" charset="-78"/>
              </a:rPr>
              <a:t> </a:t>
            </a:r>
            <a:endParaRPr lang="en-GB" sz="10400" b="1" i="1" dirty="0">
              <a:latin typeface="Andalus" panose="02020603050405020304" pitchFamily="18" charset="-78"/>
              <a:cs typeface="Andalus" panose="02020603050405020304" pitchFamily="18" charset="-78"/>
            </a:endParaRPr>
          </a:p>
          <a:p>
            <a:pPr fontAlgn="auto">
              <a:spcAft>
                <a:spcPts val="0"/>
              </a:spcAft>
              <a:buFont typeface="Arial" pitchFamily="34" charset="0"/>
              <a:buNone/>
              <a:defRPr/>
            </a:pPr>
            <a:endParaRPr lang="en-GB" sz="10400" dirty="0">
              <a:latin typeface="Andalus" panose="02020603050405020304" pitchFamily="18" charset="-78"/>
              <a:cs typeface="Andalus" panose="02020603050405020304" pitchFamily="18" charset="-78"/>
            </a:endParaRPr>
          </a:p>
        </p:txBody>
      </p:sp>
      <p:pic>
        <p:nvPicPr>
          <p:cNvPr id="5" name="Picture 4"/>
          <p:cNvPicPr>
            <a:picLocks noChangeAspect="1"/>
          </p:cNvPicPr>
          <p:nvPr/>
        </p:nvPicPr>
        <p:blipFill>
          <a:blip r:embed="rId2"/>
          <a:srcRect/>
          <a:stretch>
            <a:fillRect/>
          </a:stretch>
        </p:blipFill>
        <p:spPr bwMode="auto">
          <a:xfrm>
            <a:off x="2854325" y="0"/>
            <a:ext cx="5143500" cy="68580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0" fill="hold"/>
                                        <p:tgtEl>
                                          <p:spTgt spid="2"/>
                                        </p:tgtEl>
                                        <p:attrNameLst>
                                          <p:attrName>ppt_x</p:attrName>
                                        </p:attrNameLst>
                                      </p:cBhvr>
                                      <p:tavLst>
                                        <p:tav tm="0">
                                          <p:val>
                                            <p:strVal val="1+#ppt_w/2"/>
                                          </p:val>
                                        </p:tav>
                                        <p:tav tm="100000">
                                          <p:val>
                                            <p:strVal val="#ppt_x"/>
                                          </p:val>
                                        </p:tav>
                                      </p:tavLst>
                                    </p:anim>
                                    <p:anim calcmode="lin" valueType="num">
                                      <p:cBhvr additive="base">
                                        <p:cTn id="8" dur="3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3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4" dur="3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3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3000" fill="hold"/>
                                        <p:tgtEl>
                                          <p:spTgt spid="3">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30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4" dur="3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heel(1)">
                                      <p:cBhvr>
                                        <p:cTn id="29"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475" y="115888"/>
            <a:ext cx="9361488" cy="1223962"/>
          </a:xfrm>
        </p:spPr>
        <p:txBody>
          <a:bodyPr rtlCol="0"/>
          <a:lstStyle/>
          <a:p>
            <a:pPr fontAlgn="auto">
              <a:spcAft>
                <a:spcPts val="0"/>
              </a:spcAft>
              <a:defRPr/>
            </a:pPr>
            <a:r>
              <a:rPr lang="en-GB" sz="4000" dirty="0" smtClean="0">
                <a:effectLst>
                  <a:outerShdw blurRad="38100" dist="38100" dir="2700000" algn="tl">
                    <a:srgbClr val="000000">
                      <a:alpha val="43137"/>
                    </a:srgbClr>
                  </a:outerShdw>
                </a:effectLst>
                <a:latin typeface="18thCentury" pitchFamily="2" charset="0"/>
              </a:rPr>
              <a:t>Jesus: God’s ultimate answer to the cry of his people’s distress; the ‘I AM’ sayings in John</a:t>
            </a:r>
            <a:endParaRPr lang="en-GB" sz="4000" dirty="0">
              <a:effectLst>
                <a:outerShdw blurRad="38100" dist="38100" dir="2700000" algn="tl">
                  <a:srgbClr val="000000">
                    <a:alpha val="43137"/>
                  </a:srgbClr>
                </a:outerShdw>
              </a:effectLst>
              <a:latin typeface="18thCentury" pitchFamily="2" charset="0"/>
            </a:endParaRPr>
          </a:p>
        </p:txBody>
      </p:sp>
      <p:sp>
        <p:nvSpPr>
          <p:cNvPr id="3" name="Text Placeholder 2"/>
          <p:cNvSpPr>
            <a:spLocks noGrp="1"/>
          </p:cNvSpPr>
          <p:nvPr>
            <p:ph type="body" idx="1"/>
          </p:nvPr>
        </p:nvSpPr>
        <p:spPr>
          <a:xfrm>
            <a:off x="190500" y="1339850"/>
            <a:ext cx="11736388" cy="5184775"/>
          </a:xfrm>
        </p:spPr>
        <p:txBody>
          <a:bodyPr/>
          <a:lstStyle/>
          <a:p>
            <a:pPr>
              <a:spcBef>
                <a:spcPct val="0"/>
              </a:spcBef>
            </a:pPr>
            <a:r>
              <a:rPr lang="en-GB" smtClean="0">
                <a:latin typeface="Nyala" pitchFamily="2" charset="0"/>
              </a:rPr>
              <a:t>Famously, at the burning bush, God revealed himself to Moses as “I am who I am” (JB) </a:t>
            </a:r>
          </a:p>
          <a:p>
            <a:pPr>
              <a:spcBef>
                <a:spcPct val="0"/>
              </a:spcBef>
            </a:pPr>
            <a:r>
              <a:rPr lang="en-GB" smtClean="0">
                <a:latin typeface="Nyala" pitchFamily="2" charset="0"/>
              </a:rPr>
              <a:t>“Moses, said to (God), ‘I am to go, then, to the sons of Israel and say to them, “The God of your fathers has sent me to you.” But if they ask me what his name is, what am I to tell them?’ And God said to Moses, ‘I Am who I Am’. </a:t>
            </a:r>
            <a:r>
              <a:rPr lang="en-GB" i="1" smtClean="0">
                <a:latin typeface="Nyala" pitchFamily="2" charset="0"/>
              </a:rPr>
              <a:t>[Exodus 3:14; 3 Lent C]</a:t>
            </a:r>
            <a:r>
              <a:rPr lang="en-GB" smtClean="0">
                <a:latin typeface="Nyala" pitchFamily="2" charset="0"/>
              </a:rPr>
              <a:t> </a:t>
            </a:r>
          </a:p>
          <a:p>
            <a:pPr>
              <a:spcBef>
                <a:spcPct val="0"/>
              </a:spcBef>
            </a:pPr>
            <a:r>
              <a:rPr lang="en-GB" smtClean="0">
                <a:latin typeface="Nyala" pitchFamily="2" charset="0"/>
              </a:rPr>
              <a:t>In John, Jesus appropriates the title, sometimes on its own e.g. ‘before Abraham ever was, I AM’ </a:t>
            </a:r>
            <a:r>
              <a:rPr lang="en-GB" i="1" smtClean="0">
                <a:latin typeface="Nyala" pitchFamily="2" charset="0"/>
              </a:rPr>
              <a:t>[Jn 8:58; Thur 5 Lent]</a:t>
            </a:r>
            <a:r>
              <a:rPr lang="en-GB" smtClean="0">
                <a:latin typeface="Nyala" pitchFamily="2" charset="0"/>
              </a:rPr>
              <a:t>,</a:t>
            </a:r>
            <a:r>
              <a:rPr lang="en-GB" i="1" smtClean="0">
                <a:latin typeface="Nyala" pitchFamily="2" charset="0"/>
              </a:rPr>
              <a:t> </a:t>
            </a:r>
            <a:r>
              <a:rPr lang="en-GB" smtClean="0">
                <a:latin typeface="Nyala" pitchFamily="2" charset="0"/>
              </a:rPr>
              <a:t>in which case it serves as a claim to divinity (which is why his opponents tried to stone him for blasphemy). In most cases, the phrase is predicated, so Jesus reveals aspects of the ‘implications’ of his divinity and his ministry. So, he can say: “I AM”…the light of the world; the Bread of Life; the Vine; the Good Shepherd; the Resurrection and the Life, the Way, the Truth and the Life…</a:t>
            </a:r>
          </a:p>
          <a:p>
            <a:pPr>
              <a:spcBef>
                <a:spcPct val="0"/>
              </a:spcBef>
            </a:pPr>
            <a:r>
              <a:rPr lang="en-GB" smtClean="0">
                <a:latin typeface="Nyala" pitchFamily="2" charset="0"/>
              </a:rPr>
              <a:t>These are also expressions of how he reveals God to humanity. AND, they are the revelation of God to humanity. </a:t>
            </a:r>
          </a:p>
          <a:p>
            <a:pPr>
              <a:spcBef>
                <a:spcPct val="0"/>
              </a:spcBef>
            </a:pPr>
            <a:r>
              <a:rPr lang="en-GB" smtClean="0">
                <a:latin typeface="Nyala" pitchFamily="2" charset="0"/>
              </a:rPr>
              <a:t>In Jesus, we have the other side of humanity made in God’s image and likeness; Jesus is God in human image and likeness.</a:t>
            </a:r>
          </a:p>
          <a:p>
            <a:pPr>
              <a:spcBef>
                <a:spcPct val="0"/>
              </a:spcBef>
            </a:pPr>
            <a:r>
              <a:rPr lang="en-GB" smtClean="0">
                <a:latin typeface="Nyala" pitchFamily="2" charset="0"/>
              </a:rPr>
              <a:t>Jesus IS God’s mercy. Jesus is God answering humanity’s distress call by sharing the human condition and redeeming it. In Jesus, the OT expressions we just considered become reality.</a:t>
            </a:r>
            <a:endParaRPr lang="en-GB" smtClean="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3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3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3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3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3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3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3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3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3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3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additive="base">
                                        <p:cTn id="42" dur="3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3" dur="3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70076" y="44624"/>
            <a:ext cx="5544616" cy="590931"/>
          </a:xfrm>
          <a:prstGeom prst="rect">
            <a:avLst/>
          </a:prstGeom>
          <a:noFill/>
        </p:spPr>
        <p:txBody>
          <a:bodyPr>
            <a:spAutoFit/>
            <a:scene3d>
              <a:camera prst="orthographicFront"/>
              <a:lightRig rig="harsh" dir="t"/>
            </a:scene3d>
            <a:sp3d extrusionH="57150" prstMaterial="matte">
              <a:bevelT w="63500" h="12700" prst="angle"/>
              <a:contourClr>
                <a:schemeClr val="bg1">
                  <a:lumMod val="65000"/>
                </a:schemeClr>
              </a:contourClr>
            </a:sp3d>
          </a:bodyPr>
          <a:lstStyle/>
          <a:p>
            <a:pPr fontAlgn="auto">
              <a:lnSpc>
                <a:spcPct val="90000"/>
              </a:lnSpc>
              <a:spcBef>
                <a:spcPts val="0"/>
              </a:spcBef>
              <a:spcAft>
                <a:spcPts val="0"/>
              </a:spcAft>
              <a:defRPr/>
            </a:pPr>
            <a:r>
              <a:rPr lang="en-GB" sz="3600" b="1" dirty="0">
                <a:ln/>
                <a:solidFill>
                  <a:schemeClr val="accent3"/>
                </a:solidFill>
                <a:latin typeface="Calibri" panose="020F0502020204030204" pitchFamily="34" charset="0"/>
                <a:cs typeface="+mn-cs"/>
              </a:rPr>
              <a:t>Mercy in the gospel of Luke. </a:t>
            </a:r>
            <a:endParaRPr lang="en-GB" sz="3600" b="1" dirty="0">
              <a:ln/>
              <a:solidFill>
                <a:schemeClr val="accent3"/>
              </a:solidFill>
              <a:latin typeface="Calibri" panose="020F0502020204030204" pitchFamily="34" charset="0"/>
              <a:cs typeface="+mn-cs"/>
            </a:endParaRPr>
          </a:p>
        </p:txBody>
      </p:sp>
      <p:sp>
        <p:nvSpPr>
          <p:cNvPr id="6" name="Rectangle 5"/>
          <p:cNvSpPr/>
          <p:nvPr/>
        </p:nvSpPr>
        <p:spPr>
          <a:xfrm>
            <a:off x="14808" y="635555"/>
            <a:ext cx="12025336" cy="6340197"/>
          </a:xfrm>
          <a:prstGeom prst="rect">
            <a:avLst/>
          </a:prstGeom>
        </p:spPr>
        <p:txBody>
          <a:bodyPr>
            <a:spAutoFit/>
          </a:bodyPr>
          <a:lstStyle/>
          <a:p>
            <a:pPr fontAlgn="auto">
              <a:spcBef>
                <a:spcPts val="0"/>
              </a:spcBef>
              <a:spcAft>
                <a:spcPts val="0"/>
              </a:spcAft>
              <a:defRPr/>
            </a:pPr>
            <a:r>
              <a:rPr lang="en-US" sz="2800" b="1" dirty="0">
                <a:ln w="9525">
                  <a:solidFill>
                    <a:schemeClr val="bg1"/>
                  </a:solidFill>
                  <a:prstDash val="solid"/>
                </a:ln>
                <a:effectLst>
                  <a:outerShdw blurRad="12700" dist="38100" dir="2700000" algn="tl" rotWithShape="0">
                    <a:schemeClr val="bg1">
                      <a:lumMod val="50000"/>
                    </a:schemeClr>
                  </a:outerShdw>
                </a:effectLst>
                <a:latin typeface="Calibri" panose="020F0502020204030204" pitchFamily="34" charset="0"/>
                <a:cs typeface="+mn-cs"/>
              </a:rPr>
              <a:t>The Structure of Luke’s gospel</a:t>
            </a:r>
            <a:endParaRPr lang="en-US" sz="2800" b="1" dirty="0">
              <a:ln w="9525">
                <a:solidFill>
                  <a:schemeClr val="bg1"/>
                </a:solidFill>
                <a:prstDash val="solid"/>
              </a:ln>
              <a:effectLst>
                <a:outerShdw blurRad="12700" dist="38100" dir="2700000" algn="tl" rotWithShape="0">
                  <a:schemeClr val="bg1">
                    <a:lumMod val="50000"/>
                  </a:schemeClr>
                </a:outerShdw>
              </a:effectLst>
              <a:latin typeface="Calibri" panose="020F0502020204030204" pitchFamily="34" charset="0"/>
              <a:cs typeface="+mn-cs"/>
            </a:endParaRPr>
          </a:p>
          <a:p>
            <a:pPr marL="457200" indent="-457200" fontAlgn="auto">
              <a:spcBef>
                <a:spcPts val="0"/>
              </a:spcBef>
              <a:spcAft>
                <a:spcPts val="0"/>
              </a:spcAft>
              <a:buFont typeface="Arial" panose="020B0604020202020204" pitchFamily="34" charset="0"/>
              <a:buChar char="•"/>
              <a:defRPr/>
            </a:pPr>
            <a:r>
              <a:rPr lang="en-US" sz="2700" dirty="0">
                <a:latin typeface="Nyala" panose="02000504070300020003" pitchFamily="2" charset="0"/>
                <a:cs typeface="Andalus" panose="02020603050405020304" pitchFamily="18" charset="-78"/>
              </a:rPr>
              <a:t>Luke uses approx. 50% of Mark almost unaltered. Luke uses a great amount of his own material, from the Infancy Narratives and on through much unique material from the journey to Jerusalem (Lk 9:51 – 19:28 [19:12]). </a:t>
            </a:r>
          </a:p>
          <a:p>
            <a:pPr marL="457200" indent="-457200" fontAlgn="auto">
              <a:spcBef>
                <a:spcPts val="0"/>
              </a:spcBef>
              <a:spcAft>
                <a:spcPts val="0"/>
              </a:spcAft>
              <a:buFont typeface="Arial" panose="020B0604020202020204" pitchFamily="34" charset="0"/>
              <a:buChar char="•"/>
              <a:defRPr/>
            </a:pPr>
            <a:r>
              <a:rPr lang="en-US" sz="2700" dirty="0">
                <a:latin typeface="Nyala" panose="02000504070300020003" pitchFamily="2" charset="0"/>
                <a:cs typeface="Andalus" panose="02020603050405020304" pitchFamily="18" charset="-78"/>
              </a:rPr>
              <a:t>‘Mercy/compassion’ are at least implicitly present throughout the gospel: In the infancy narratives, Zechariah is told of God’s mercy to him and his wife in the shape of a son in answer to their prayers. Zechariah forgets the purpose of his prayer? Mary accepts God’s mercy (salvation) on behalf of humanity, and sings “[God’s] </a:t>
            </a:r>
            <a:r>
              <a:rPr lang="en-GB" sz="2700" dirty="0">
                <a:latin typeface="Nyala" panose="02000504070300020003" pitchFamily="2" charset="0"/>
                <a:cs typeface="+mn-cs"/>
              </a:rPr>
              <a:t>mercy </a:t>
            </a:r>
            <a:r>
              <a:rPr lang="en-GB" sz="2700" dirty="0">
                <a:latin typeface="Nyala" panose="02000504070300020003" pitchFamily="2" charset="0"/>
                <a:cs typeface="+mn-cs"/>
              </a:rPr>
              <a:t>reaches from age to age for those who fear </a:t>
            </a:r>
            <a:r>
              <a:rPr lang="en-GB" sz="2700" dirty="0">
                <a:latin typeface="Nyala" panose="02000504070300020003" pitchFamily="2" charset="0"/>
                <a:cs typeface="+mn-cs"/>
              </a:rPr>
              <a:t>him</a:t>
            </a:r>
            <a:r>
              <a:rPr lang="en-GB" sz="2700" dirty="0">
                <a:latin typeface="Nyala" panose="02000504070300020003" pitchFamily="2" charset="0"/>
                <a:cs typeface="+mn-cs"/>
              </a:rPr>
              <a:t> </a:t>
            </a:r>
            <a:r>
              <a:rPr lang="en-GB" sz="2700" dirty="0">
                <a:latin typeface="Nyala" panose="02000504070300020003" pitchFamily="2" charset="0"/>
                <a:cs typeface="+mn-cs"/>
              </a:rPr>
              <a:t>(Lk 1:50)…</a:t>
            </a:r>
            <a:r>
              <a:rPr lang="en-GB" sz="2700" dirty="0">
                <a:latin typeface="Nyala" panose="02000504070300020003" pitchFamily="2" charset="0"/>
                <a:cs typeface="+mn-cs"/>
              </a:rPr>
              <a:t>He has come to the help of Israel his servant, mindful of his </a:t>
            </a:r>
            <a:r>
              <a:rPr lang="en-GB" sz="2700" dirty="0">
                <a:latin typeface="Nyala" panose="02000504070300020003" pitchFamily="2" charset="0"/>
                <a:cs typeface="+mn-cs"/>
              </a:rPr>
              <a:t>mercy…to </a:t>
            </a:r>
            <a:r>
              <a:rPr lang="en-GB" sz="2700" dirty="0">
                <a:latin typeface="Nyala" panose="02000504070300020003" pitchFamily="2" charset="0"/>
                <a:cs typeface="+mn-cs"/>
              </a:rPr>
              <a:t>Abraham and to his </a:t>
            </a:r>
            <a:r>
              <a:rPr lang="en-GB" sz="2700" dirty="0">
                <a:latin typeface="Nyala" panose="02000504070300020003" pitchFamily="2" charset="0"/>
                <a:cs typeface="+mn-cs"/>
              </a:rPr>
              <a:t>descendants…’ (Lk 1:54). On regaining his voice, Zechariah asserts that God shows the mercy promised to ‘our ancestors’ (Lk 1:72).</a:t>
            </a:r>
            <a:r>
              <a:rPr lang="en-US" sz="2700" dirty="0">
                <a:latin typeface="Nyala" panose="02000504070300020003" pitchFamily="2" charset="0"/>
                <a:cs typeface="Andalus" panose="02020603050405020304" pitchFamily="18" charset="-78"/>
              </a:rPr>
              <a:t> [</a:t>
            </a:r>
            <a:r>
              <a:rPr lang="en-US" sz="2700" i="1" dirty="0">
                <a:latin typeface="Nyala" panose="02000504070300020003" pitchFamily="2" charset="0"/>
                <a:cs typeface="Andalus" panose="02020603050405020304" pitchFamily="18" charset="-78"/>
              </a:rPr>
              <a:t>19, 22, 24 </a:t>
            </a:r>
            <a:r>
              <a:rPr lang="en-US" sz="2700" i="1" dirty="0">
                <a:latin typeface="Nyala" panose="02000504070300020003" pitchFamily="2" charset="0"/>
                <a:cs typeface="Andalus" panose="02020603050405020304" pitchFamily="18" charset="-78"/>
              </a:rPr>
              <a:t>Dec (morning)</a:t>
            </a:r>
            <a:r>
              <a:rPr lang="en-US" sz="2700" dirty="0">
                <a:latin typeface="Nyala" panose="02000504070300020003" pitchFamily="2" charset="0"/>
                <a:cs typeface="Andalus" panose="02020603050405020304" pitchFamily="18" charset="-78"/>
              </a:rPr>
              <a:t>]. </a:t>
            </a:r>
            <a:endParaRPr lang="en-GB" sz="2700" dirty="0">
              <a:latin typeface="Nyala" panose="02000504070300020003" pitchFamily="2" charset="0"/>
              <a:cs typeface="+mn-cs"/>
            </a:endParaRPr>
          </a:p>
          <a:p>
            <a:pPr marL="457200" indent="-457200" fontAlgn="auto">
              <a:spcBef>
                <a:spcPts val="0"/>
              </a:spcBef>
              <a:spcAft>
                <a:spcPts val="0"/>
              </a:spcAft>
              <a:buFont typeface="Arial" panose="020B0604020202020204" pitchFamily="34" charset="0"/>
              <a:buChar char="•"/>
              <a:defRPr/>
            </a:pPr>
            <a:r>
              <a:rPr lang="en-GB" sz="2700" dirty="0">
                <a:latin typeface="Nyala" panose="02000504070300020003" pitchFamily="2" charset="0"/>
                <a:cs typeface="+mn-cs"/>
              </a:rPr>
              <a:t>The angel of the Lord announces to shepherds “Today…a </a:t>
            </a:r>
            <a:r>
              <a:rPr lang="en-GB" sz="2700" dirty="0">
                <a:latin typeface="Nyala" panose="02000504070300020003" pitchFamily="2" charset="0"/>
                <a:cs typeface="+mn-cs"/>
              </a:rPr>
              <a:t>saviour has been born to you; he is Christ the </a:t>
            </a:r>
            <a:r>
              <a:rPr lang="en-GB" sz="2700" dirty="0">
                <a:latin typeface="Nyala" panose="02000504070300020003" pitchFamily="2" charset="0"/>
                <a:cs typeface="+mn-cs"/>
              </a:rPr>
              <a:t>Lord”. The angel offers a sign whose fulfilment can easily be established – God’s mercy is assured; the sign confirms the message. (Lk 2:11-16). </a:t>
            </a:r>
            <a:r>
              <a:rPr lang="en-US" sz="2700" i="1" dirty="0">
                <a:latin typeface="Nyala" panose="02000504070300020003" pitchFamily="2" charset="0"/>
                <a:cs typeface="Andalus" panose="02020603050405020304" pitchFamily="18" charset="-78"/>
              </a:rPr>
              <a:t>[Midnight Mass]</a:t>
            </a:r>
            <a:endParaRPr lang="en-US" sz="2800" dirty="0">
              <a:latin typeface="Nyala" panose="02000504070300020003" pitchFamily="2" charset="0"/>
              <a:cs typeface="Andalus" panose="02020603050405020304" pitchFamily="18" charset="-78"/>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3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3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30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fade">
                                      <p:cBhvr>
                                        <p:cTn id="18" dur="3000"/>
                                        <p:tgtEl>
                                          <p:spTgt spid="6">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fade">
                                      <p:cBhvr>
                                        <p:cTn id="23" dur="3000"/>
                                        <p:tgtEl>
                                          <p:spTgt spid="6">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3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69876" y="0"/>
            <a:ext cx="5794300" cy="543272"/>
          </a:xfrm>
          <a:scene3d>
            <a:camera prst="orthographicFront"/>
            <a:lightRig rig="threePt" dir="t"/>
          </a:scene3d>
          <a:sp3d>
            <a:bevelT/>
          </a:sp3d>
        </p:spPr>
        <p:txBody>
          <a:bodyPr rtlCol="0">
            <a:normAutofit fontScale="90000"/>
            <a:sp3d extrusionH="57150">
              <a:bevelT w="38100" h="38100"/>
            </a:sp3d>
          </a:bodyPr>
          <a:lstStyle/>
          <a:p>
            <a:pPr fontAlgn="auto">
              <a:spcAft>
                <a:spcPts val="0"/>
              </a:spcAft>
              <a:defRPr/>
            </a:pPr>
            <a:r>
              <a:rPr lang="en-GB" dirty="0" smtClean="0">
                <a:ln w="0"/>
                <a:solidFill>
                  <a:schemeClr val="accent1"/>
                </a:solidFill>
                <a:effectLst>
                  <a:outerShdw blurRad="38100" dist="25400" dir="5400000" algn="ctr" rotWithShape="0">
                    <a:srgbClr val="6E747A">
                      <a:alpha val="43000"/>
                    </a:srgbClr>
                  </a:outerShdw>
                </a:effectLst>
                <a:latin typeface="Calibri" panose="020F0502020204030204" pitchFamily="34" charset="0"/>
              </a:rPr>
              <a:t>The early ministry of Jesus</a:t>
            </a:r>
            <a:endParaRPr lang="en-GB" dirty="0">
              <a:ln w="0"/>
              <a:solidFill>
                <a:schemeClr val="accent1"/>
              </a:solidFill>
              <a:effectLst>
                <a:outerShdw blurRad="38100" dist="25400" dir="5400000" algn="ctr" rotWithShape="0">
                  <a:srgbClr val="6E747A">
                    <a:alpha val="43000"/>
                  </a:srgbClr>
                </a:outerShdw>
              </a:effectLst>
              <a:latin typeface="Calibri" panose="020F0502020204030204" pitchFamily="34" charset="0"/>
            </a:endParaRPr>
          </a:p>
        </p:txBody>
      </p:sp>
      <p:sp>
        <p:nvSpPr>
          <p:cNvPr id="14" name="Content Placeholder 13"/>
          <p:cNvSpPr>
            <a:spLocks noGrp="1"/>
          </p:cNvSpPr>
          <p:nvPr>
            <p:ph idx="1"/>
          </p:nvPr>
        </p:nvSpPr>
        <p:spPr>
          <a:xfrm>
            <a:off x="3214688" y="542925"/>
            <a:ext cx="8783637" cy="5910263"/>
          </a:xfrm>
        </p:spPr>
        <p:txBody>
          <a:bodyPr rtlCol="0">
            <a:normAutofit lnSpcReduction="10000"/>
          </a:bodyPr>
          <a:lstStyle/>
          <a:p>
            <a:pPr fontAlgn="auto">
              <a:spcAft>
                <a:spcPts val="0"/>
              </a:spcAft>
              <a:buFont typeface="Arial" pitchFamily="34" charset="0"/>
              <a:buChar char="•"/>
              <a:defRPr/>
            </a:pPr>
            <a:r>
              <a:rPr lang="en-GB" sz="2800" dirty="0" smtClean="0">
                <a:latin typeface="Nyala" panose="02000504070300020003" pitchFamily="2" charset="0"/>
              </a:rPr>
              <a:t>No explicit mention of mercy, but the choice of passage sets an agenda for God’s mercy. From Isaiah 61:1; 58:6; 61:2, Jesus cites, fulfils and makes a new prophetic statement of Good News for the poor </a:t>
            </a:r>
            <a:r>
              <a:rPr lang="en-GB" sz="2800" i="1" dirty="0" smtClean="0">
                <a:latin typeface="Nyala" panose="02000504070300020003" pitchFamily="2" charset="0"/>
              </a:rPr>
              <a:t>[Lk 4:18-19; Sundays 3,4C].</a:t>
            </a:r>
            <a:endParaRPr lang="en-GB" sz="2800" dirty="0" smtClean="0">
              <a:latin typeface="Nyala" panose="02000504070300020003" pitchFamily="2" charset="0"/>
            </a:endParaRPr>
          </a:p>
          <a:p>
            <a:pPr fontAlgn="auto">
              <a:spcAft>
                <a:spcPts val="0"/>
              </a:spcAft>
              <a:buFont typeface="Arial" pitchFamily="34" charset="0"/>
              <a:buChar char="•"/>
              <a:defRPr/>
            </a:pPr>
            <a:r>
              <a:rPr lang="en-GB" sz="2800" dirty="0" smtClean="0">
                <a:latin typeface="Nyala" panose="02000504070300020003" pitchFamily="2" charset="0"/>
              </a:rPr>
              <a:t> When Peter asks Jesus to depart from him because he is a sinful man, Jesus tells him not to fear; not only does Jesus offer sinful Peter God’s mercy: he finds a job for him [</a:t>
            </a:r>
            <a:r>
              <a:rPr lang="en-GB" sz="2800" i="1" dirty="0" smtClean="0">
                <a:latin typeface="Nyala" panose="02000504070300020003" pitchFamily="2" charset="0"/>
              </a:rPr>
              <a:t>5:1-11; 5C].</a:t>
            </a:r>
          </a:p>
          <a:p>
            <a:pPr fontAlgn="auto">
              <a:spcAft>
                <a:spcPts val="0"/>
              </a:spcAft>
              <a:buFont typeface="Arial" pitchFamily="34" charset="0"/>
              <a:buChar char="•"/>
              <a:defRPr/>
            </a:pPr>
            <a:r>
              <a:rPr lang="en-GB" sz="2800" dirty="0" smtClean="0">
                <a:latin typeface="Nyala" panose="02000504070300020003" pitchFamily="2" charset="0"/>
              </a:rPr>
              <a:t>Luke’s beatitudes are expressions of God’s mercy already extended to the poor, the hungry and those who weep. Alas, though, for the rich, well-fed and those with plenty to laugh about. </a:t>
            </a:r>
            <a:r>
              <a:rPr lang="en-GB" sz="2800" i="1" dirty="0" smtClean="0">
                <a:latin typeface="Nyala" panose="02000504070300020003" pitchFamily="2" charset="0"/>
              </a:rPr>
              <a:t>[6:20-25. 6C – ‘lost’ in Lent/Easter in 2016].</a:t>
            </a:r>
          </a:p>
          <a:p>
            <a:pPr fontAlgn="auto">
              <a:spcAft>
                <a:spcPts val="0"/>
              </a:spcAft>
              <a:buFont typeface="Arial" pitchFamily="34" charset="0"/>
              <a:buChar char="•"/>
              <a:defRPr/>
            </a:pPr>
            <a:r>
              <a:rPr lang="en-GB" sz="2800" dirty="0" smtClean="0">
                <a:latin typeface="Nyala" panose="02000504070300020003" pitchFamily="2" charset="0"/>
              </a:rPr>
              <a:t>God’s mercy requires that we act like God to others: “be compassionate as your Father is compassionate” </a:t>
            </a:r>
            <a:r>
              <a:rPr lang="en-GB" sz="2800" i="1" dirty="0" smtClean="0">
                <a:latin typeface="Nyala" panose="02000504070300020003" pitchFamily="2" charset="0"/>
              </a:rPr>
              <a:t>[6:36; 7C ‘lost’ in Lent/Easter in 2016]</a:t>
            </a:r>
            <a:endParaRPr lang="en-GB" sz="2800" dirty="0"/>
          </a:p>
          <a:p>
            <a:pPr fontAlgn="auto">
              <a:spcAft>
                <a:spcPts val="0"/>
              </a:spcAft>
              <a:buFont typeface="Arial" pitchFamily="34" charset="0"/>
              <a:buChar char="•"/>
              <a:defRPr/>
            </a:pPr>
            <a:endParaRPr lang="en-US" sz="2800" dirty="0">
              <a:latin typeface="Calibri" panose="020F0502020204030204" pitchFamily="34" charset="0"/>
            </a:endParaRPr>
          </a:p>
        </p:txBody>
      </p:sp>
      <p:pic>
        <p:nvPicPr>
          <p:cNvPr id="29699" name="Picture 1"/>
          <p:cNvPicPr>
            <a:picLocks noChangeAspect="1"/>
          </p:cNvPicPr>
          <p:nvPr/>
        </p:nvPicPr>
        <p:blipFill>
          <a:blip r:embed="rId2"/>
          <a:srcRect l="18195" r="14558"/>
          <a:stretch>
            <a:fillRect/>
          </a:stretch>
        </p:blipFill>
        <p:spPr bwMode="auto">
          <a:xfrm>
            <a:off x="0" y="542925"/>
            <a:ext cx="3095625" cy="632777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20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fade">
                                      <p:cBhvr>
                                        <p:cTn id="12" dur="20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fade">
                                      <p:cBhvr>
                                        <p:cTn id="17" dur="200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fade">
                                      <p:cBhvr>
                                        <p:cTn id="22" dur="20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69876" y="0"/>
            <a:ext cx="9937104" cy="543272"/>
          </a:xfrm>
          <a:scene3d>
            <a:camera prst="orthographicFront"/>
            <a:lightRig rig="threePt" dir="t"/>
          </a:scene3d>
          <a:sp3d>
            <a:bevelT/>
          </a:sp3d>
        </p:spPr>
        <p:txBody>
          <a:bodyPr rtlCol="0">
            <a:normAutofit fontScale="90000"/>
            <a:sp3d extrusionH="57150">
              <a:bevelT w="38100" h="38100"/>
            </a:sp3d>
          </a:bodyPr>
          <a:lstStyle/>
          <a:p>
            <a:pPr fontAlgn="auto">
              <a:spcAft>
                <a:spcPts val="0"/>
              </a:spcAft>
              <a:defRPr/>
            </a:pPr>
            <a:r>
              <a:rPr lang="en-GB" dirty="0" smtClean="0">
                <a:ln w="0"/>
                <a:solidFill>
                  <a:schemeClr val="accent1"/>
                </a:solidFill>
                <a:effectLst>
                  <a:outerShdw blurRad="38100" dist="25400" dir="5400000" algn="ctr" rotWithShape="0">
                    <a:srgbClr val="6E747A">
                      <a:alpha val="43000"/>
                    </a:srgbClr>
                  </a:outerShdw>
                </a:effectLst>
                <a:latin typeface="Calibri" panose="020F0502020204030204" pitchFamily="34" charset="0"/>
              </a:rPr>
              <a:t>How do we be compassionate as God is compassionate?</a:t>
            </a:r>
            <a:endParaRPr lang="en-GB" dirty="0">
              <a:ln w="0"/>
              <a:solidFill>
                <a:schemeClr val="accent1"/>
              </a:solidFill>
              <a:effectLst>
                <a:outerShdw blurRad="38100" dist="25400" dir="5400000" algn="ctr" rotWithShape="0">
                  <a:srgbClr val="6E747A">
                    <a:alpha val="43000"/>
                  </a:srgbClr>
                </a:outerShdw>
              </a:effectLst>
              <a:latin typeface="Calibri" panose="020F0502020204030204" pitchFamily="34" charset="0"/>
            </a:endParaRPr>
          </a:p>
        </p:txBody>
      </p:sp>
      <p:sp>
        <p:nvSpPr>
          <p:cNvPr id="14" name="Content Placeholder 13"/>
          <p:cNvSpPr>
            <a:spLocks noGrp="1"/>
          </p:cNvSpPr>
          <p:nvPr>
            <p:ph idx="1"/>
          </p:nvPr>
        </p:nvSpPr>
        <p:spPr>
          <a:xfrm>
            <a:off x="3214688" y="542925"/>
            <a:ext cx="8783637" cy="5910263"/>
          </a:xfrm>
        </p:spPr>
        <p:txBody>
          <a:bodyPr/>
          <a:lstStyle/>
          <a:p>
            <a:r>
              <a:rPr lang="en-GB" sz="2800" smtClean="0">
                <a:latin typeface="Nyala" pitchFamily="2" charset="0"/>
              </a:rPr>
              <a:t>To be like God is to be holy, since God alone is holy. Leviticus 19:2, “Be holy, for I, the Lord your God, am holy” and Lev 19:18b, “You must love your neighbour as yourself”. </a:t>
            </a:r>
            <a:r>
              <a:rPr lang="en-GB" sz="2800" i="1" smtClean="0">
                <a:latin typeface="Nyala" pitchFamily="2" charset="0"/>
              </a:rPr>
              <a:t>[Monday Lent week 1]. </a:t>
            </a:r>
            <a:r>
              <a:rPr lang="en-GB" sz="2800" smtClean="0">
                <a:latin typeface="Nyala" pitchFamily="2" charset="0"/>
              </a:rPr>
              <a:t>Love of neighbour = compassion = the way to be holy as God is holy. </a:t>
            </a:r>
          </a:p>
          <a:p>
            <a:r>
              <a:rPr lang="en-GB" sz="2800" smtClean="0">
                <a:latin typeface="Nyala" pitchFamily="2" charset="0"/>
              </a:rPr>
              <a:t>Cue for a parable, the first of the uniquely Lukan parables, the Good Samaritan </a:t>
            </a:r>
            <a:r>
              <a:rPr lang="en-GB" sz="2800" i="1" smtClean="0">
                <a:latin typeface="Nyala" pitchFamily="2" charset="0"/>
              </a:rPr>
              <a:t>[Lk 10:25-37 Sun 15C]</a:t>
            </a:r>
            <a:r>
              <a:rPr lang="en-GB" sz="2800" smtClean="0">
                <a:latin typeface="Nyala" pitchFamily="2" charset="0"/>
              </a:rPr>
              <a:t>. Famously, the ‘neighbour’ i.e. the compassionate/merciful one uses his own resources for the benefit of someone in need. Others justify themselves for not doing so. The lawyer who asks Jesus what he must do to inherit eternal life is anxious to justify himself. His question: to justify regarding someone as NOT neighbour. </a:t>
            </a:r>
          </a:p>
          <a:p>
            <a:r>
              <a:rPr lang="en-GB" sz="2800" i="1" smtClean="0">
                <a:latin typeface="Nyala" pitchFamily="2" charset="0"/>
              </a:rPr>
              <a:t>For the record the story of Martha and Mary immediately follows. Martha tries to justify herself for not listening to Jesus.</a:t>
            </a:r>
            <a:endParaRPr lang="en-GB" sz="2800" i="1" smtClean="0"/>
          </a:p>
          <a:p>
            <a:endParaRPr lang="en-GB" sz="2800" smtClean="0">
              <a:latin typeface="Nyala" pitchFamily="2" charset="0"/>
            </a:endParaRPr>
          </a:p>
        </p:txBody>
      </p:sp>
      <p:pic>
        <p:nvPicPr>
          <p:cNvPr id="30723" name="Picture 1"/>
          <p:cNvPicPr>
            <a:picLocks noChangeAspect="1"/>
          </p:cNvPicPr>
          <p:nvPr/>
        </p:nvPicPr>
        <p:blipFill>
          <a:blip r:embed="rId2"/>
          <a:srcRect l="18195" r="14558"/>
          <a:stretch>
            <a:fillRect/>
          </a:stretch>
        </p:blipFill>
        <p:spPr bwMode="auto">
          <a:xfrm>
            <a:off x="0" y="542925"/>
            <a:ext cx="3095625" cy="6327775"/>
          </a:xfrm>
          <a:prstGeom prst="rect">
            <a:avLst/>
          </a:prstGeom>
          <a:noFill/>
          <a:ln w="9525">
            <a:noFill/>
            <a:miter lim="800000"/>
            <a:headEnd/>
            <a:tailEnd/>
          </a:ln>
        </p:spPr>
      </p:pic>
      <p:sp>
        <p:nvSpPr>
          <p:cNvPr id="30724" name="Rectangle 3"/>
          <p:cNvSpPr>
            <a:spLocks noChangeArrowheads="1"/>
          </p:cNvSpPr>
          <p:nvPr/>
        </p:nvSpPr>
        <p:spPr bwMode="auto">
          <a:xfrm>
            <a:off x="5314950" y="3244850"/>
            <a:ext cx="184150" cy="368300"/>
          </a:xfrm>
          <a:prstGeom prst="rect">
            <a:avLst/>
          </a:prstGeom>
          <a:noFill/>
          <a:ln w="9525">
            <a:noFill/>
            <a:miter lim="800000"/>
            <a:headEnd/>
            <a:tailEnd/>
          </a:ln>
        </p:spPr>
        <p:txBody>
          <a:bodyPr wrap="none">
            <a:spAutoFit/>
          </a:bodyPr>
          <a:lstStyle/>
          <a:p>
            <a:endParaRPr lang="en-GB">
              <a:latin typeface="Euphemia" pitchFamily="34" charset="0"/>
            </a:endParaRPr>
          </a:p>
        </p:txBody>
      </p:sp>
      <p:sp>
        <p:nvSpPr>
          <p:cNvPr id="30725" name="Rectangle 4"/>
          <p:cNvSpPr>
            <a:spLocks noChangeArrowheads="1"/>
          </p:cNvSpPr>
          <p:nvPr/>
        </p:nvSpPr>
        <p:spPr bwMode="auto">
          <a:xfrm>
            <a:off x="5314950" y="3244850"/>
            <a:ext cx="184150" cy="368300"/>
          </a:xfrm>
          <a:prstGeom prst="rect">
            <a:avLst/>
          </a:prstGeom>
          <a:noFill/>
          <a:ln w="9525">
            <a:noFill/>
            <a:miter lim="800000"/>
            <a:headEnd/>
            <a:tailEnd/>
          </a:ln>
        </p:spPr>
        <p:txBody>
          <a:bodyPr wrap="none">
            <a:spAutoFit/>
          </a:bodyPr>
          <a:lstStyle/>
          <a:p>
            <a:endParaRPr lang="en-GB">
              <a:latin typeface="Euphemia"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20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fade">
                                      <p:cBhvr>
                                        <p:cTn id="12" dur="20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fade">
                                      <p:cBhvr>
                                        <p:cTn id="17" dur="20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1800" y="0"/>
            <a:ext cx="9601200" cy="647700"/>
          </a:xfrm>
        </p:spPr>
        <p:txBody>
          <a:bodyPr rtlCol="0">
            <a:normAutofit fontScale="90000"/>
          </a:bodyPr>
          <a:lstStyle/>
          <a:p>
            <a:pPr fontAlgn="auto">
              <a:spcAft>
                <a:spcPts val="0"/>
              </a:spcAft>
              <a:defRPr/>
            </a:pPr>
            <a:r>
              <a:rPr lang="en-GB" dirty="0" smtClean="0"/>
              <a:t>Some instances where Jesus displays God’s mercy</a:t>
            </a:r>
            <a:endParaRPr lang="en-GB" dirty="0"/>
          </a:p>
        </p:txBody>
      </p:sp>
      <p:sp>
        <p:nvSpPr>
          <p:cNvPr id="31746" name="TextBox 4"/>
          <p:cNvSpPr txBox="1">
            <a:spLocks noChangeArrowheads="1"/>
          </p:cNvSpPr>
          <p:nvPr/>
        </p:nvSpPr>
        <p:spPr bwMode="auto">
          <a:xfrm>
            <a:off x="5230813" y="2349500"/>
            <a:ext cx="2735262" cy="341313"/>
          </a:xfrm>
          <a:prstGeom prst="rect">
            <a:avLst/>
          </a:prstGeom>
          <a:noFill/>
          <a:ln w="9525">
            <a:noFill/>
            <a:miter lim="800000"/>
            <a:headEnd/>
            <a:tailEnd/>
          </a:ln>
        </p:spPr>
        <p:txBody>
          <a:bodyPr>
            <a:spAutoFit/>
          </a:bodyPr>
          <a:lstStyle/>
          <a:p>
            <a:pPr>
              <a:lnSpc>
                <a:spcPct val="90000"/>
              </a:lnSpc>
            </a:pPr>
            <a:endParaRPr lang="en-GB">
              <a:latin typeface="Euphemia" pitchFamily="34" charset="0"/>
            </a:endParaRPr>
          </a:p>
        </p:txBody>
      </p:sp>
      <p:sp>
        <p:nvSpPr>
          <p:cNvPr id="9" name="TextBox 8"/>
          <p:cNvSpPr txBox="1">
            <a:spLocks noChangeArrowheads="1"/>
          </p:cNvSpPr>
          <p:nvPr/>
        </p:nvSpPr>
        <p:spPr bwMode="auto">
          <a:xfrm>
            <a:off x="1270000" y="768350"/>
            <a:ext cx="4824413" cy="5910263"/>
          </a:xfrm>
          <a:prstGeom prst="rect">
            <a:avLst/>
          </a:prstGeom>
          <a:noFill/>
          <a:ln w="9525">
            <a:noFill/>
            <a:miter lim="800000"/>
            <a:headEnd/>
            <a:tailEnd/>
          </a:ln>
        </p:spPr>
        <p:txBody>
          <a:bodyPr>
            <a:spAutoFit/>
          </a:bodyPr>
          <a:lstStyle/>
          <a:p>
            <a:pPr>
              <a:lnSpc>
                <a:spcPct val="90000"/>
              </a:lnSpc>
            </a:pPr>
            <a:r>
              <a:rPr lang="en-GB" sz="2800">
                <a:latin typeface="Nyala" pitchFamily="2" charset="0"/>
              </a:rPr>
              <a:t>ACTIONS in ch. 7, Sun 9,10,11 C.</a:t>
            </a:r>
          </a:p>
          <a:p>
            <a:pPr>
              <a:lnSpc>
                <a:spcPct val="90000"/>
              </a:lnSpc>
            </a:pPr>
            <a:r>
              <a:rPr lang="en-GB" sz="2800">
                <a:latin typeface="Nyala" pitchFamily="2" charset="0"/>
              </a:rPr>
              <a:t>Lk 7:1-10. Cure of the centurion’s servant. The Jews want Jesus to cure the man because the centurion ‘deserves it’; Jesus cures because he is merciful/compassionate</a:t>
            </a:r>
          </a:p>
          <a:p>
            <a:pPr>
              <a:lnSpc>
                <a:spcPct val="90000"/>
              </a:lnSpc>
            </a:pPr>
            <a:r>
              <a:rPr lang="en-GB" sz="2800">
                <a:latin typeface="Nyala" pitchFamily="2" charset="0"/>
              </a:rPr>
              <a:t>Lk 7:11-17 The widow at Nain. Jesus shows compassion for the widow who lost her only son, and has no means of support.</a:t>
            </a:r>
          </a:p>
          <a:p>
            <a:pPr>
              <a:lnSpc>
                <a:spcPct val="90000"/>
              </a:lnSpc>
            </a:pPr>
            <a:r>
              <a:rPr lang="en-GB" sz="2800">
                <a:latin typeface="Nyala" pitchFamily="2" charset="0"/>
              </a:rPr>
              <a:t>Lk 7:36-8:3 In the house of Simon the Pharisee, the compassion of forgiveness to the woman ‘with a bad name in the town’.</a:t>
            </a:r>
          </a:p>
        </p:txBody>
      </p:sp>
      <p:sp>
        <p:nvSpPr>
          <p:cNvPr id="10" name="TextBox 9"/>
          <p:cNvSpPr txBox="1">
            <a:spLocks noChangeArrowheads="1"/>
          </p:cNvSpPr>
          <p:nvPr/>
        </p:nvSpPr>
        <p:spPr bwMode="auto">
          <a:xfrm>
            <a:off x="6094413" y="765175"/>
            <a:ext cx="5761037" cy="5881688"/>
          </a:xfrm>
          <a:prstGeom prst="rect">
            <a:avLst/>
          </a:prstGeom>
          <a:noFill/>
          <a:ln w="9525">
            <a:noFill/>
            <a:miter lim="800000"/>
            <a:headEnd/>
            <a:tailEnd/>
          </a:ln>
        </p:spPr>
        <p:txBody>
          <a:bodyPr>
            <a:spAutoFit/>
          </a:bodyPr>
          <a:lstStyle/>
          <a:p>
            <a:pPr>
              <a:lnSpc>
                <a:spcPct val="90000"/>
              </a:lnSpc>
            </a:pPr>
            <a:r>
              <a:rPr lang="en-GB" sz="2800">
                <a:latin typeface="Nyala" pitchFamily="2" charset="0"/>
              </a:rPr>
              <a:t>TEACHING Sundays 17, 22, 24</a:t>
            </a:r>
          </a:p>
          <a:p>
            <a:pPr>
              <a:lnSpc>
                <a:spcPct val="90000"/>
              </a:lnSpc>
            </a:pPr>
            <a:r>
              <a:rPr lang="en-GB" sz="2600">
                <a:latin typeface="Nyala" pitchFamily="2" charset="0"/>
              </a:rPr>
              <a:t>Lk 11:1-13. Prayer to the Father who is compassionate. No parent would trick a child with something that looked good, but would cause harm (stone instead of bread etc). How much more reliable then must God be?</a:t>
            </a:r>
          </a:p>
          <a:p>
            <a:pPr>
              <a:lnSpc>
                <a:spcPct val="90000"/>
              </a:lnSpc>
            </a:pPr>
            <a:r>
              <a:rPr lang="en-GB" sz="2600">
                <a:latin typeface="Nyala" pitchFamily="2" charset="0"/>
              </a:rPr>
              <a:t>Lk 14:1. 7-14. The compassion that not only turns against the convention of seeking social status, but which reaches out to the most marginalised (poor, crippled, lame, blind) who cannot return the favour. This is what God does for humanity!</a:t>
            </a:r>
          </a:p>
          <a:p>
            <a:pPr>
              <a:lnSpc>
                <a:spcPct val="90000"/>
              </a:lnSpc>
            </a:pPr>
            <a:r>
              <a:rPr lang="en-GB" sz="2600">
                <a:latin typeface="Nyala" pitchFamily="2" charset="0"/>
              </a:rPr>
              <a:t>Lk 15. Three parables about the irresponsibility of God the compassionate, and the contrast with the religion of those who do not feel God’s unconditional love.</a:t>
            </a:r>
            <a:endParaRPr lang="en-GB">
              <a:latin typeface="Euphemia"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 calcmode="lin" valueType="num">
                                      <p:cBhvr additive="base">
                                        <p:cTn id="12" dur="30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3" dur="30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9">
                                            <p:txEl>
                                              <p:pRg st="1" end="1"/>
                                            </p:txEl>
                                          </p:spTgt>
                                        </p:tgtEl>
                                        <p:attrNameLst>
                                          <p:attrName>style.visibility</p:attrName>
                                        </p:attrNameLst>
                                      </p:cBhvr>
                                      <p:to>
                                        <p:strVal val="visible"/>
                                      </p:to>
                                    </p:set>
                                    <p:anim calcmode="lin" valueType="num">
                                      <p:cBhvr additive="base">
                                        <p:cTn id="18" dur="30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9" dur="30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9">
                                            <p:txEl>
                                              <p:pRg st="2" end="2"/>
                                            </p:txEl>
                                          </p:spTgt>
                                        </p:tgtEl>
                                        <p:attrNameLst>
                                          <p:attrName>style.visibility</p:attrName>
                                        </p:attrNameLst>
                                      </p:cBhvr>
                                      <p:to>
                                        <p:strVal val="visible"/>
                                      </p:to>
                                    </p:set>
                                    <p:anim calcmode="lin" valueType="num">
                                      <p:cBhvr additive="base">
                                        <p:cTn id="24" dur="30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5" dur="30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9">
                                            <p:txEl>
                                              <p:pRg st="3" end="3"/>
                                            </p:txEl>
                                          </p:spTgt>
                                        </p:tgtEl>
                                        <p:attrNameLst>
                                          <p:attrName>style.visibility</p:attrName>
                                        </p:attrNameLst>
                                      </p:cBhvr>
                                      <p:to>
                                        <p:strVal val="visible"/>
                                      </p:to>
                                    </p:set>
                                    <p:anim calcmode="lin" valueType="num">
                                      <p:cBhvr additive="base">
                                        <p:cTn id="30" dur="30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31" dur="30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6" fill="hold" nodeType="clickEffect">
                                  <p:stCondLst>
                                    <p:cond delay="0"/>
                                  </p:stCondLst>
                                  <p:childTnLst>
                                    <p:set>
                                      <p:cBhvr>
                                        <p:cTn id="35" dur="1" fill="hold">
                                          <p:stCondLst>
                                            <p:cond delay="0"/>
                                          </p:stCondLst>
                                        </p:cTn>
                                        <p:tgtEl>
                                          <p:spTgt spid="10">
                                            <p:txEl>
                                              <p:pRg st="0" end="0"/>
                                            </p:txEl>
                                          </p:spTgt>
                                        </p:tgtEl>
                                        <p:attrNameLst>
                                          <p:attrName>style.visibility</p:attrName>
                                        </p:attrNameLst>
                                      </p:cBhvr>
                                      <p:to>
                                        <p:strVal val="visible"/>
                                      </p:to>
                                    </p:set>
                                    <p:anim calcmode="lin" valueType="num">
                                      <p:cBhvr additive="base">
                                        <p:cTn id="36" dur="3000" fill="hold"/>
                                        <p:tgtEl>
                                          <p:spTgt spid="10">
                                            <p:txEl>
                                              <p:pRg st="0" end="0"/>
                                            </p:txEl>
                                          </p:spTgt>
                                        </p:tgtEl>
                                        <p:attrNameLst>
                                          <p:attrName>ppt_x</p:attrName>
                                        </p:attrNameLst>
                                      </p:cBhvr>
                                      <p:tavLst>
                                        <p:tav tm="0">
                                          <p:val>
                                            <p:strVal val="1+#ppt_w/2"/>
                                          </p:val>
                                        </p:tav>
                                        <p:tav tm="100000">
                                          <p:val>
                                            <p:strVal val="#ppt_x"/>
                                          </p:val>
                                        </p:tav>
                                      </p:tavLst>
                                    </p:anim>
                                    <p:anim calcmode="lin" valueType="num">
                                      <p:cBhvr additive="base">
                                        <p:cTn id="37" dur="30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6" fill="hold" nodeType="clickEffect">
                                  <p:stCondLst>
                                    <p:cond delay="0"/>
                                  </p:stCondLst>
                                  <p:childTnLst>
                                    <p:set>
                                      <p:cBhvr>
                                        <p:cTn id="41" dur="1" fill="hold">
                                          <p:stCondLst>
                                            <p:cond delay="0"/>
                                          </p:stCondLst>
                                        </p:cTn>
                                        <p:tgtEl>
                                          <p:spTgt spid="10">
                                            <p:txEl>
                                              <p:pRg st="1" end="1"/>
                                            </p:txEl>
                                          </p:spTgt>
                                        </p:tgtEl>
                                        <p:attrNameLst>
                                          <p:attrName>style.visibility</p:attrName>
                                        </p:attrNameLst>
                                      </p:cBhvr>
                                      <p:to>
                                        <p:strVal val="visible"/>
                                      </p:to>
                                    </p:set>
                                    <p:anim calcmode="lin" valueType="num">
                                      <p:cBhvr additive="base">
                                        <p:cTn id="42" dur="3000" fill="hold"/>
                                        <p:tgtEl>
                                          <p:spTgt spid="10">
                                            <p:txEl>
                                              <p:pRg st="1" end="1"/>
                                            </p:txEl>
                                          </p:spTgt>
                                        </p:tgtEl>
                                        <p:attrNameLst>
                                          <p:attrName>ppt_x</p:attrName>
                                        </p:attrNameLst>
                                      </p:cBhvr>
                                      <p:tavLst>
                                        <p:tav tm="0">
                                          <p:val>
                                            <p:strVal val="1+#ppt_w/2"/>
                                          </p:val>
                                        </p:tav>
                                        <p:tav tm="100000">
                                          <p:val>
                                            <p:strVal val="#ppt_x"/>
                                          </p:val>
                                        </p:tav>
                                      </p:tavLst>
                                    </p:anim>
                                    <p:anim calcmode="lin" valueType="num">
                                      <p:cBhvr additive="base">
                                        <p:cTn id="43" dur="30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6" fill="hold" nodeType="clickEffect">
                                  <p:stCondLst>
                                    <p:cond delay="0"/>
                                  </p:stCondLst>
                                  <p:childTnLst>
                                    <p:set>
                                      <p:cBhvr>
                                        <p:cTn id="47" dur="1" fill="hold">
                                          <p:stCondLst>
                                            <p:cond delay="0"/>
                                          </p:stCondLst>
                                        </p:cTn>
                                        <p:tgtEl>
                                          <p:spTgt spid="10">
                                            <p:txEl>
                                              <p:pRg st="2" end="2"/>
                                            </p:txEl>
                                          </p:spTgt>
                                        </p:tgtEl>
                                        <p:attrNameLst>
                                          <p:attrName>style.visibility</p:attrName>
                                        </p:attrNameLst>
                                      </p:cBhvr>
                                      <p:to>
                                        <p:strVal val="visible"/>
                                      </p:to>
                                    </p:set>
                                    <p:anim calcmode="lin" valueType="num">
                                      <p:cBhvr additive="base">
                                        <p:cTn id="48" dur="3000" fill="hold"/>
                                        <p:tgtEl>
                                          <p:spTgt spid="10">
                                            <p:txEl>
                                              <p:pRg st="2" end="2"/>
                                            </p:txEl>
                                          </p:spTgt>
                                        </p:tgtEl>
                                        <p:attrNameLst>
                                          <p:attrName>ppt_x</p:attrName>
                                        </p:attrNameLst>
                                      </p:cBhvr>
                                      <p:tavLst>
                                        <p:tav tm="0">
                                          <p:val>
                                            <p:strVal val="1+#ppt_w/2"/>
                                          </p:val>
                                        </p:tav>
                                        <p:tav tm="100000">
                                          <p:val>
                                            <p:strVal val="#ppt_x"/>
                                          </p:val>
                                        </p:tav>
                                      </p:tavLst>
                                    </p:anim>
                                    <p:anim calcmode="lin" valueType="num">
                                      <p:cBhvr additive="base">
                                        <p:cTn id="49" dur="30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6" fill="hold" nodeType="clickEffect">
                                  <p:stCondLst>
                                    <p:cond delay="0"/>
                                  </p:stCondLst>
                                  <p:childTnLst>
                                    <p:set>
                                      <p:cBhvr>
                                        <p:cTn id="53" dur="1" fill="hold">
                                          <p:stCondLst>
                                            <p:cond delay="0"/>
                                          </p:stCondLst>
                                        </p:cTn>
                                        <p:tgtEl>
                                          <p:spTgt spid="10">
                                            <p:txEl>
                                              <p:pRg st="3" end="3"/>
                                            </p:txEl>
                                          </p:spTgt>
                                        </p:tgtEl>
                                        <p:attrNameLst>
                                          <p:attrName>style.visibility</p:attrName>
                                        </p:attrNameLst>
                                      </p:cBhvr>
                                      <p:to>
                                        <p:strVal val="visible"/>
                                      </p:to>
                                    </p:set>
                                    <p:anim calcmode="lin" valueType="num">
                                      <p:cBhvr additive="base">
                                        <p:cTn id="54" dur="3000" fill="hold"/>
                                        <p:tgtEl>
                                          <p:spTgt spid="10">
                                            <p:txEl>
                                              <p:pRg st="3" end="3"/>
                                            </p:txEl>
                                          </p:spTgt>
                                        </p:tgtEl>
                                        <p:attrNameLst>
                                          <p:attrName>ppt_x</p:attrName>
                                        </p:attrNameLst>
                                      </p:cBhvr>
                                      <p:tavLst>
                                        <p:tav tm="0">
                                          <p:val>
                                            <p:strVal val="1+#ppt_w/2"/>
                                          </p:val>
                                        </p:tav>
                                        <p:tav tm="100000">
                                          <p:val>
                                            <p:strVal val="#ppt_x"/>
                                          </p:val>
                                        </p:tav>
                                      </p:tavLst>
                                    </p:anim>
                                    <p:anim calcmode="lin" valueType="num">
                                      <p:cBhvr additive="base">
                                        <p:cTn id="55" dur="30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188913"/>
            <a:ext cx="9601200" cy="600075"/>
          </a:xfrm>
        </p:spPr>
        <p:txBody>
          <a:bodyPr/>
          <a:lstStyle/>
          <a:p>
            <a:r>
              <a:rPr lang="en-GB" smtClean="0"/>
              <a:t>More teachings!</a:t>
            </a:r>
          </a:p>
        </p:txBody>
      </p:sp>
      <p:sp>
        <p:nvSpPr>
          <p:cNvPr id="3" name="Content Placeholder 2"/>
          <p:cNvSpPr>
            <a:spLocks noGrp="1"/>
          </p:cNvSpPr>
          <p:nvPr>
            <p:ph idx="1"/>
          </p:nvPr>
        </p:nvSpPr>
        <p:spPr>
          <a:xfrm>
            <a:off x="1293813" y="788988"/>
            <a:ext cx="10345737" cy="5664200"/>
          </a:xfrm>
        </p:spPr>
        <p:txBody>
          <a:bodyPr rtlCol="0">
            <a:normAutofit fontScale="92500"/>
          </a:bodyPr>
          <a:lstStyle/>
          <a:p>
            <a:pPr fontAlgn="auto">
              <a:spcAft>
                <a:spcPts val="0"/>
              </a:spcAft>
              <a:buFont typeface="Arial" pitchFamily="34" charset="0"/>
              <a:buChar char="•"/>
              <a:defRPr/>
            </a:pPr>
            <a:r>
              <a:rPr lang="en-GB" sz="2600" dirty="0" smtClean="0">
                <a:latin typeface="Nyala" panose="02000504070300020003" pitchFamily="2" charset="0"/>
              </a:rPr>
              <a:t>Lk 16:1-13. (Sun 25) The compassionate Jesus who can admire the dedication and ruthlessness of a corrupt servant, and who can wish ‘the children of light’ would display the same commitment to the gospel (the sequel to the Prodigal Son).</a:t>
            </a:r>
          </a:p>
          <a:p>
            <a:pPr fontAlgn="auto">
              <a:spcAft>
                <a:spcPts val="0"/>
              </a:spcAft>
              <a:buFont typeface="Arial" pitchFamily="34" charset="0"/>
              <a:buChar char="•"/>
              <a:defRPr/>
            </a:pPr>
            <a:r>
              <a:rPr lang="en-GB" sz="2600" dirty="0" smtClean="0">
                <a:latin typeface="Nyala" panose="02000504070300020003" pitchFamily="2" charset="0"/>
              </a:rPr>
              <a:t>Lk 16:19-31 (Sun 26) The rich man and Lazarus; the arrogance of the rich man even beyond life: still unable to offer compassion, still wanting Lazarus to run errands for him.</a:t>
            </a:r>
          </a:p>
          <a:p>
            <a:pPr fontAlgn="auto">
              <a:spcAft>
                <a:spcPts val="0"/>
              </a:spcAft>
              <a:buFont typeface="Arial" pitchFamily="34" charset="0"/>
              <a:buChar char="•"/>
              <a:defRPr/>
            </a:pPr>
            <a:r>
              <a:rPr lang="en-GB" sz="2600" dirty="0" smtClean="0">
                <a:latin typeface="Nyala" panose="02000504070300020003" pitchFamily="2" charset="0"/>
              </a:rPr>
              <a:t>Lk 17:11-19 (Sun 28) Jesus shows compassion to 10 lepers. All 10 have faith enough to carry out Jesus’ instruction to show themselves to the priest BEFORE they have been cured. Only one, the Samaritan, acknowledges God’s mercy/compassion. Jesus promises his faith has saved him, i.e. made him complete. </a:t>
            </a:r>
          </a:p>
          <a:p>
            <a:pPr fontAlgn="auto">
              <a:spcAft>
                <a:spcPts val="0"/>
              </a:spcAft>
              <a:buFont typeface="Arial" pitchFamily="34" charset="0"/>
              <a:buChar char="•"/>
              <a:defRPr/>
            </a:pPr>
            <a:r>
              <a:rPr lang="en-GB" sz="2600" dirty="0" smtClean="0">
                <a:latin typeface="Nyala" panose="02000504070300020003" pitchFamily="2" charset="0"/>
              </a:rPr>
              <a:t>Lk 18:1-8 (Sun 29) The widow and the corrupt judge. The argument here is the same as in Lk 11:1-13. If corrupt humans can do the right thing, even if for the wrong reasons, how much more can God be trusted to see justice done for his children. Interesting footnote: “when the Son of Man comes will he find any faith on earth?” Could this be faith in the mercy of God?</a:t>
            </a:r>
          </a:p>
          <a:p>
            <a:pPr fontAlgn="auto">
              <a:spcAft>
                <a:spcPts val="0"/>
              </a:spcAft>
              <a:buFont typeface="Arial" pitchFamily="34" charset="0"/>
              <a:buChar char="•"/>
              <a:defRPr/>
            </a:pPr>
            <a:endParaRPr lang="en-GB" sz="2600" dirty="0" smtClean="0">
              <a:latin typeface="Nyala" panose="02000504070300020003" pitchFamily="2" charset="0"/>
            </a:endParaRPr>
          </a:p>
          <a:p>
            <a:pPr fontAlgn="auto">
              <a:spcAft>
                <a:spcPts val="0"/>
              </a:spcAft>
              <a:buFont typeface="Arial" pitchFamily="34" charset="0"/>
              <a:buChar char="•"/>
              <a:defRPr/>
            </a:pPr>
            <a:endParaRPr lang="en-GB" sz="2600" dirty="0">
              <a:latin typeface="Nyala" panose="02000504070300020003" pitchFamily="2"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3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3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3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3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3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381000"/>
            <a:ext cx="9601200" cy="671513"/>
          </a:xfrm>
        </p:spPr>
        <p:txBody>
          <a:bodyPr/>
          <a:lstStyle/>
          <a:p>
            <a:r>
              <a:rPr lang="en-GB" smtClean="0"/>
              <a:t>And even more…</a:t>
            </a:r>
          </a:p>
        </p:txBody>
      </p:sp>
      <p:sp>
        <p:nvSpPr>
          <p:cNvPr id="3" name="Content Placeholder 2"/>
          <p:cNvSpPr>
            <a:spLocks noGrp="1"/>
          </p:cNvSpPr>
          <p:nvPr>
            <p:ph idx="1"/>
          </p:nvPr>
        </p:nvSpPr>
        <p:spPr>
          <a:xfrm>
            <a:off x="1293813" y="981075"/>
            <a:ext cx="10417175" cy="5191125"/>
          </a:xfrm>
        </p:spPr>
        <p:txBody>
          <a:bodyPr rtlCol="0">
            <a:normAutofit lnSpcReduction="10000"/>
          </a:bodyPr>
          <a:lstStyle/>
          <a:p>
            <a:pPr fontAlgn="auto">
              <a:spcAft>
                <a:spcPts val="0"/>
              </a:spcAft>
              <a:buFont typeface="Arial" pitchFamily="34" charset="0"/>
              <a:buChar char="•"/>
              <a:defRPr/>
            </a:pPr>
            <a:r>
              <a:rPr lang="en-GB" dirty="0" smtClean="0">
                <a:latin typeface="Nyala" panose="02000504070300020003" pitchFamily="2" charset="0"/>
              </a:rPr>
              <a:t>Lk 18:9-14 (Sun 30 C) The Pharisee and the tax collector in the Temple. God hears and responds to the prayer of the sinner, because the Pharisee prays to himself! </a:t>
            </a:r>
          </a:p>
          <a:p>
            <a:pPr fontAlgn="auto">
              <a:spcAft>
                <a:spcPts val="0"/>
              </a:spcAft>
              <a:buFont typeface="Arial" pitchFamily="34" charset="0"/>
              <a:buChar char="•"/>
              <a:defRPr/>
            </a:pPr>
            <a:r>
              <a:rPr lang="en-GB" dirty="0" smtClean="0">
                <a:latin typeface="Nyala" panose="02000504070300020003" pitchFamily="2" charset="0"/>
              </a:rPr>
              <a:t>Lk 19:1-10 (Sun 31 C). Zacchaeus. Was he a sinner? He was presumed to be such by his fellow Israelites (including disciples). Yet Zacchaeus address Jesus in the present tense “If I Discover I have cheated someone, I pay back fourfold the amount. I give half of my money to the poor”. The Son of Man came to seek out and save what was lost. Zacchaeus lost out on the mercy/compassion of his fellow Jews!</a:t>
            </a:r>
          </a:p>
          <a:p>
            <a:pPr fontAlgn="auto">
              <a:spcAft>
                <a:spcPts val="0"/>
              </a:spcAft>
              <a:buFont typeface="Arial" pitchFamily="34" charset="0"/>
              <a:buChar char="•"/>
              <a:defRPr/>
            </a:pPr>
            <a:r>
              <a:rPr lang="en-GB" dirty="0" smtClean="0">
                <a:latin typeface="Nyala" panose="02000504070300020003" pitchFamily="2" charset="0"/>
              </a:rPr>
              <a:t>Lk 23:35-43 Christ the King. The ultimate expression of the mercy of God occurs when Jesus addresses the man who asks “remember when you come into your kingdom”. The reply, famously, is “today you will be with me in paradise”. As is so often the case in Lk, this man is compared and contrasted with his companion whose demand is for his own self-preservation “save yourself, and us as well!” This devastatingly direct but brief episode needs to be read </a:t>
            </a:r>
            <a:r>
              <a:rPr lang="en-GB" smtClean="0">
                <a:latin typeface="Nyala" panose="02000504070300020003" pitchFamily="2" charset="0"/>
              </a:rPr>
              <a:t>alongside Jesus’ </a:t>
            </a:r>
            <a:r>
              <a:rPr lang="en-GB" dirty="0" smtClean="0">
                <a:latin typeface="Nyala" panose="02000504070300020003" pitchFamily="2" charset="0"/>
              </a:rPr>
              <a:t>words as he is nailed to the cross “Father, forgive them; they do not know what they are doing” (Lk 23:34). The ultimate expression of what is meant by God’s mercy?</a:t>
            </a:r>
            <a:endParaRPr lang="en-GB" dirty="0">
              <a:latin typeface="Nyala" panose="02000504070300020003" pitchFamily="2"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3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3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3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3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1293813" y="2057400"/>
            <a:ext cx="8458200" cy="2667000"/>
          </a:xfrm>
        </p:spPr>
        <p:txBody>
          <a:bodyPr/>
          <a:lstStyle/>
          <a:p>
            <a:endParaRPr lang="en-GB" smtClean="0"/>
          </a:p>
        </p:txBody>
      </p:sp>
      <p:sp>
        <p:nvSpPr>
          <p:cNvPr id="16386" name="Text Placeholder 2"/>
          <p:cNvSpPr>
            <a:spLocks noGrp="1"/>
          </p:cNvSpPr>
          <p:nvPr>
            <p:ph type="body" idx="1"/>
          </p:nvPr>
        </p:nvSpPr>
        <p:spPr>
          <a:xfrm>
            <a:off x="1293813" y="4876800"/>
            <a:ext cx="8458200" cy="1143000"/>
          </a:xfrm>
        </p:spPr>
        <p:txBody>
          <a:bodyPr/>
          <a:lstStyle/>
          <a:p>
            <a:pPr>
              <a:spcBef>
                <a:spcPct val="0"/>
              </a:spcBef>
            </a:pPr>
            <a:endParaRPr lang="en-GB" smtClean="0"/>
          </a:p>
        </p:txBody>
      </p:sp>
      <p:pic>
        <p:nvPicPr>
          <p:cNvPr id="16387" name="Picture 3"/>
          <p:cNvPicPr>
            <a:picLocks noChangeAspect="1"/>
          </p:cNvPicPr>
          <p:nvPr/>
        </p:nvPicPr>
        <p:blipFill>
          <a:blip r:embed="rId2"/>
          <a:srcRect t="13931"/>
          <a:stretch>
            <a:fillRect/>
          </a:stretch>
        </p:blipFill>
        <p:spPr bwMode="auto">
          <a:xfrm>
            <a:off x="0" y="-26988"/>
            <a:ext cx="12188825" cy="6884988"/>
          </a:xfrm>
          <a:prstGeom prst="rect">
            <a:avLst/>
          </a:prstGeom>
          <a:noFill/>
          <a:ln w="9525">
            <a:noFill/>
            <a:miter lim="800000"/>
            <a:headEnd/>
            <a:tailEnd/>
          </a:ln>
        </p:spPr>
      </p:pic>
      <p:sp>
        <p:nvSpPr>
          <p:cNvPr id="5" name="TextBox 4"/>
          <p:cNvSpPr txBox="1"/>
          <p:nvPr/>
        </p:nvSpPr>
        <p:spPr>
          <a:xfrm>
            <a:off x="255662" y="171580"/>
            <a:ext cx="8431038" cy="590931"/>
          </a:xfrm>
          <a:prstGeom prst="rect">
            <a:avLst/>
          </a:prstGeom>
          <a:noFill/>
        </p:spPr>
        <p:txBody>
          <a:bodyPr>
            <a:spAutoFit/>
            <a:scene3d>
              <a:camera prst="orthographicFront"/>
              <a:lightRig rig="harsh" dir="t"/>
            </a:scene3d>
            <a:sp3d extrusionH="57150" prstMaterial="matte">
              <a:bevelT w="63500" h="12700" prst="angle"/>
              <a:contourClr>
                <a:schemeClr val="bg1">
                  <a:lumMod val="65000"/>
                </a:schemeClr>
              </a:contourClr>
            </a:sp3d>
          </a:bodyPr>
          <a:lstStyle/>
          <a:p>
            <a:pPr fontAlgn="auto">
              <a:lnSpc>
                <a:spcPct val="90000"/>
              </a:lnSpc>
              <a:spcBef>
                <a:spcPts val="0"/>
              </a:spcBef>
              <a:spcAft>
                <a:spcPts val="0"/>
              </a:spcAft>
              <a:defRPr/>
            </a:pPr>
            <a:r>
              <a:rPr lang="en-GB" sz="3600" b="1" dirty="0">
                <a:ln/>
                <a:solidFill>
                  <a:schemeClr val="accent3"/>
                </a:solidFill>
                <a:latin typeface="Calibri" panose="020F0502020204030204" pitchFamily="34" charset="0"/>
                <a:cs typeface="+mn-cs"/>
              </a:rPr>
              <a:t>Exploring the concept of mercy in the Bible</a:t>
            </a:r>
            <a:endParaRPr lang="en-GB" sz="3600" b="1" dirty="0">
              <a:ln/>
              <a:solidFill>
                <a:schemeClr val="accent3"/>
              </a:solidFill>
              <a:latin typeface="Calibri" panose="020F0502020204030204" pitchFamily="34" charset="0"/>
              <a:cs typeface="+mn-cs"/>
            </a:endParaRPr>
          </a:p>
        </p:txBody>
      </p:sp>
      <p:sp>
        <p:nvSpPr>
          <p:cNvPr id="6" name="TextBox 5"/>
          <p:cNvSpPr txBox="1"/>
          <p:nvPr/>
        </p:nvSpPr>
        <p:spPr>
          <a:xfrm>
            <a:off x="255588" y="896938"/>
            <a:ext cx="11933237" cy="5434012"/>
          </a:xfrm>
          <a:prstGeom prst="rect">
            <a:avLst/>
          </a:prstGeom>
          <a:noFill/>
        </p:spPr>
        <p:txBody>
          <a:bodyPr>
            <a:spAutoFit/>
          </a:bodyPr>
          <a:lstStyle/>
          <a:p>
            <a:pPr fontAlgn="auto">
              <a:lnSpc>
                <a:spcPct val="90000"/>
              </a:lnSpc>
              <a:spcBef>
                <a:spcPts val="0"/>
              </a:spcBef>
              <a:spcAft>
                <a:spcPts val="0"/>
              </a:spcAft>
              <a:defRPr/>
            </a:pPr>
            <a:r>
              <a:rPr lang="en-GB" sz="2800" dirty="0">
                <a:effectLst>
                  <a:outerShdw blurRad="38100" dist="38100" dir="2700000" algn="tl">
                    <a:srgbClr val="000000">
                      <a:alpha val="43137"/>
                    </a:srgbClr>
                  </a:outerShdw>
                </a:effectLst>
                <a:latin typeface="+mn-lt"/>
                <a:cs typeface="+mn-cs"/>
              </a:rPr>
              <a:t>Some questions to start us off:</a:t>
            </a:r>
          </a:p>
          <a:p>
            <a:pPr marL="457200" indent="-457200" fontAlgn="auto">
              <a:lnSpc>
                <a:spcPct val="90000"/>
              </a:lnSpc>
              <a:spcBef>
                <a:spcPts val="0"/>
              </a:spcBef>
              <a:spcAft>
                <a:spcPts val="0"/>
              </a:spcAft>
              <a:buFont typeface="Arial" panose="020B0604020202020204" pitchFamily="34" charset="0"/>
              <a:buChar char="•"/>
              <a:defRPr/>
            </a:pPr>
            <a:r>
              <a:rPr lang="en-GB" sz="2800" dirty="0">
                <a:effectLst>
                  <a:outerShdw blurRad="38100" dist="38100" dir="2700000" algn="tl">
                    <a:srgbClr val="000000">
                      <a:alpha val="43137"/>
                    </a:srgbClr>
                  </a:outerShdw>
                </a:effectLst>
                <a:latin typeface="+mn-lt"/>
                <a:cs typeface="+mn-cs"/>
              </a:rPr>
              <a:t>Is our concept too limited? </a:t>
            </a:r>
          </a:p>
          <a:p>
            <a:pPr marL="457200" indent="-457200" fontAlgn="auto">
              <a:lnSpc>
                <a:spcPct val="90000"/>
              </a:lnSpc>
              <a:spcBef>
                <a:spcPts val="0"/>
              </a:spcBef>
              <a:spcAft>
                <a:spcPts val="0"/>
              </a:spcAft>
              <a:buFont typeface="Arial" panose="020B0604020202020204" pitchFamily="34" charset="0"/>
              <a:buChar char="•"/>
              <a:defRPr/>
            </a:pPr>
            <a:r>
              <a:rPr lang="en-GB" sz="2800" dirty="0">
                <a:effectLst>
                  <a:outerShdw blurRad="38100" dist="38100" dir="2700000" algn="tl">
                    <a:srgbClr val="000000">
                      <a:alpha val="43137"/>
                    </a:srgbClr>
                  </a:outerShdw>
                </a:effectLst>
                <a:latin typeface="+mn-lt"/>
                <a:cs typeface="+mn-cs"/>
              </a:rPr>
              <a:t>Is there a tendency to think of God’s mercy as something to beg for?</a:t>
            </a:r>
          </a:p>
          <a:p>
            <a:pPr marL="457200" indent="-457200" fontAlgn="auto">
              <a:lnSpc>
                <a:spcPct val="90000"/>
              </a:lnSpc>
              <a:spcBef>
                <a:spcPts val="0"/>
              </a:spcBef>
              <a:spcAft>
                <a:spcPts val="0"/>
              </a:spcAft>
              <a:buFont typeface="Arial" panose="020B0604020202020204" pitchFamily="34" charset="0"/>
              <a:buChar char="•"/>
              <a:defRPr/>
            </a:pPr>
            <a:r>
              <a:rPr lang="en-GB" sz="2800" dirty="0">
                <a:effectLst>
                  <a:outerShdw blurRad="38100" dist="38100" dir="2700000" algn="tl">
                    <a:srgbClr val="000000">
                      <a:alpha val="43137"/>
                    </a:srgbClr>
                  </a:outerShdw>
                </a:effectLst>
                <a:latin typeface="+mn-lt"/>
                <a:cs typeface="+mn-cs"/>
              </a:rPr>
              <a:t>Does God have to be persuaded to forgive? </a:t>
            </a:r>
          </a:p>
          <a:p>
            <a:pPr fontAlgn="auto">
              <a:lnSpc>
                <a:spcPct val="90000"/>
              </a:lnSpc>
              <a:spcBef>
                <a:spcPts val="0"/>
              </a:spcBef>
              <a:spcAft>
                <a:spcPts val="0"/>
              </a:spcAft>
              <a:defRPr/>
            </a:pPr>
            <a:r>
              <a:rPr lang="en-GB" sz="2800" dirty="0">
                <a:effectLst>
                  <a:outerShdw blurRad="38100" dist="38100" dir="2700000" algn="tl">
                    <a:srgbClr val="000000">
                      <a:alpha val="43137"/>
                    </a:srgbClr>
                  </a:outerShdw>
                </a:effectLst>
                <a:latin typeface="+mn-lt"/>
                <a:cs typeface="+mn-cs"/>
              </a:rPr>
              <a:t>…and so on.</a:t>
            </a:r>
          </a:p>
          <a:p>
            <a:pPr fontAlgn="auto">
              <a:lnSpc>
                <a:spcPct val="90000"/>
              </a:lnSpc>
              <a:spcBef>
                <a:spcPts val="0"/>
              </a:spcBef>
              <a:spcAft>
                <a:spcPts val="0"/>
              </a:spcAft>
              <a:defRPr/>
            </a:pPr>
            <a:r>
              <a:rPr lang="en-GB" sz="2800" dirty="0">
                <a:effectLst>
                  <a:outerShdw blurRad="38100" dist="38100" dir="2700000" algn="tl">
                    <a:srgbClr val="000000">
                      <a:alpha val="43137"/>
                    </a:srgbClr>
                  </a:outerShdw>
                </a:effectLst>
                <a:latin typeface="+mn-lt"/>
                <a:cs typeface="+mn-cs"/>
              </a:rPr>
              <a:t>In Biblical accounts, God’s mercy is always God’s initiative</a:t>
            </a:r>
          </a:p>
          <a:p>
            <a:pPr fontAlgn="auto">
              <a:spcBef>
                <a:spcPts val="0"/>
              </a:spcBef>
              <a:spcAft>
                <a:spcPts val="0"/>
              </a:spcAft>
              <a:defRPr/>
            </a:pPr>
            <a:r>
              <a:rPr lang="en-GB" sz="2800" dirty="0">
                <a:solidFill>
                  <a:schemeClr val="bg1"/>
                </a:solidFill>
                <a:effectLst>
                  <a:outerShdw blurRad="38100" dist="38100" dir="2700000" algn="tl">
                    <a:srgbClr val="000000">
                      <a:alpha val="43137"/>
                    </a:srgbClr>
                  </a:outerShdw>
                </a:effectLst>
                <a:latin typeface="+mn-lt"/>
                <a:cs typeface="+mn-cs"/>
              </a:rPr>
              <a:t>Admittedly, there are passages where God is described as a jealous God, quick to anger, repaying the sins of fathers on their children to many generations. These passages illustrate an important but not always realised principle that the biblical texts are inspired, but not always revelatory! Writers were inspired to depict God according to their understanding of the behaviour of powerful human rulers, from whom mercy, release from death, mitigation of sentence could be sought. </a:t>
            </a:r>
            <a:endParaRPr lang="en-GB" sz="2800" dirty="0">
              <a:latin typeface="+mn-lt"/>
              <a:cs typeface="+mn-cs"/>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3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3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30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14" dur="30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30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20" dur="30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30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26" dur="30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 calcmode="lin" valueType="num">
                                      <p:cBhvr additive="base">
                                        <p:cTn id="31" dur="3000" fill="hold"/>
                                        <p:tgtEl>
                                          <p:spTgt spid="6">
                                            <p:txEl>
                                              <p:pRg st="3" end="3"/>
                                            </p:txEl>
                                          </p:spTgt>
                                        </p:tgtEl>
                                        <p:attrNameLst>
                                          <p:attrName>ppt_x</p:attrName>
                                        </p:attrNameLst>
                                      </p:cBhvr>
                                      <p:tavLst>
                                        <p:tav tm="0">
                                          <p:val>
                                            <p:strVal val="1+#ppt_w/2"/>
                                          </p:val>
                                        </p:tav>
                                        <p:tav tm="100000">
                                          <p:val>
                                            <p:strVal val="#ppt_x"/>
                                          </p:val>
                                        </p:tav>
                                      </p:tavLst>
                                    </p:anim>
                                    <p:anim calcmode="lin" valueType="num">
                                      <p:cBhvr additive="base">
                                        <p:cTn id="32" dur="30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 calcmode="lin" valueType="num">
                                      <p:cBhvr additive="base">
                                        <p:cTn id="37" dur="3000" fill="hold"/>
                                        <p:tgtEl>
                                          <p:spTgt spid="6">
                                            <p:txEl>
                                              <p:pRg st="4" end="4"/>
                                            </p:txEl>
                                          </p:spTgt>
                                        </p:tgtEl>
                                        <p:attrNameLst>
                                          <p:attrName>ppt_x</p:attrName>
                                        </p:attrNameLst>
                                      </p:cBhvr>
                                      <p:tavLst>
                                        <p:tav tm="0">
                                          <p:val>
                                            <p:strVal val="1+#ppt_w/2"/>
                                          </p:val>
                                        </p:tav>
                                        <p:tav tm="100000">
                                          <p:val>
                                            <p:strVal val="#ppt_x"/>
                                          </p:val>
                                        </p:tav>
                                      </p:tavLst>
                                    </p:anim>
                                    <p:anim calcmode="lin" valueType="num">
                                      <p:cBhvr additive="base">
                                        <p:cTn id="38" dur="30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6">
                                            <p:txEl>
                                              <p:pRg st="5" end="5"/>
                                            </p:txEl>
                                          </p:spTgt>
                                        </p:tgtEl>
                                        <p:attrNameLst>
                                          <p:attrName>style.visibility</p:attrName>
                                        </p:attrNameLst>
                                      </p:cBhvr>
                                      <p:to>
                                        <p:strVal val="visible"/>
                                      </p:to>
                                    </p:set>
                                    <p:anim calcmode="lin" valueType="num">
                                      <p:cBhvr additive="base">
                                        <p:cTn id="43" dur="3000" fill="hold"/>
                                        <p:tgtEl>
                                          <p:spTgt spid="6">
                                            <p:txEl>
                                              <p:pRg st="5" end="5"/>
                                            </p:txEl>
                                          </p:spTgt>
                                        </p:tgtEl>
                                        <p:attrNameLst>
                                          <p:attrName>ppt_x</p:attrName>
                                        </p:attrNameLst>
                                      </p:cBhvr>
                                      <p:tavLst>
                                        <p:tav tm="0">
                                          <p:val>
                                            <p:strVal val="1+#ppt_w/2"/>
                                          </p:val>
                                        </p:tav>
                                        <p:tav tm="100000">
                                          <p:val>
                                            <p:strVal val="#ppt_x"/>
                                          </p:val>
                                        </p:tav>
                                      </p:tavLst>
                                    </p:anim>
                                    <p:anim calcmode="lin" valueType="num">
                                      <p:cBhvr additive="base">
                                        <p:cTn id="44" dur="3000" fill="hold"/>
                                        <p:tgtEl>
                                          <p:spTgt spid="6">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stCondLst>
                                    <p:cond delay="0"/>
                                  </p:stCondLst>
                                  <p:childTnLst>
                                    <p:set>
                                      <p:cBhvr>
                                        <p:cTn id="48" dur="1" fill="hold">
                                          <p:stCondLst>
                                            <p:cond delay="0"/>
                                          </p:stCondLst>
                                        </p:cTn>
                                        <p:tgtEl>
                                          <p:spTgt spid="6">
                                            <p:txEl>
                                              <p:pRg st="6" end="6"/>
                                            </p:txEl>
                                          </p:spTgt>
                                        </p:tgtEl>
                                        <p:attrNameLst>
                                          <p:attrName>style.visibility</p:attrName>
                                        </p:attrNameLst>
                                      </p:cBhvr>
                                      <p:to>
                                        <p:strVal val="visible"/>
                                      </p:to>
                                    </p:set>
                                    <p:anim calcmode="lin" valueType="num">
                                      <p:cBhvr additive="base">
                                        <p:cTn id="49" dur="3000" fill="hold"/>
                                        <p:tgtEl>
                                          <p:spTgt spid="6">
                                            <p:txEl>
                                              <p:pRg st="6" end="6"/>
                                            </p:txEl>
                                          </p:spTgt>
                                        </p:tgtEl>
                                        <p:attrNameLst>
                                          <p:attrName>ppt_x</p:attrName>
                                        </p:attrNameLst>
                                      </p:cBhvr>
                                      <p:tavLst>
                                        <p:tav tm="0">
                                          <p:val>
                                            <p:strVal val="1+#ppt_w/2"/>
                                          </p:val>
                                        </p:tav>
                                        <p:tav tm="100000">
                                          <p:val>
                                            <p:strVal val="#ppt_x"/>
                                          </p:val>
                                        </p:tav>
                                      </p:tavLst>
                                    </p:anim>
                                    <p:anim calcmode="lin" valueType="num">
                                      <p:cBhvr additive="base">
                                        <p:cTn id="50" dur="3000" fill="hold"/>
                                        <p:tgtEl>
                                          <p:spTgt spid="6">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1293813" y="2057400"/>
            <a:ext cx="8458200" cy="2667000"/>
          </a:xfrm>
        </p:spPr>
        <p:txBody>
          <a:bodyPr/>
          <a:lstStyle/>
          <a:p>
            <a:endParaRPr lang="en-GB" smtClean="0"/>
          </a:p>
        </p:txBody>
      </p:sp>
      <p:sp>
        <p:nvSpPr>
          <p:cNvPr id="17410" name="Text Placeholder 2"/>
          <p:cNvSpPr>
            <a:spLocks noGrp="1"/>
          </p:cNvSpPr>
          <p:nvPr>
            <p:ph type="body" idx="1"/>
          </p:nvPr>
        </p:nvSpPr>
        <p:spPr>
          <a:xfrm>
            <a:off x="1293813" y="4876800"/>
            <a:ext cx="8458200" cy="1143000"/>
          </a:xfrm>
        </p:spPr>
        <p:txBody>
          <a:bodyPr/>
          <a:lstStyle/>
          <a:p>
            <a:pPr>
              <a:spcBef>
                <a:spcPct val="0"/>
              </a:spcBef>
            </a:pPr>
            <a:endParaRPr lang="en-GB" smtClean="0"/>
          </a:p>
        </p:txBody>
      </p:sp>
      <p:pic>
        <p:nvPicPr>
          <p:cNvPr id="17411" name="Picture 3"/>
          <p:cNvPicPr>
            <a:picLocks noChangeAspect="1"/>
          </p:cNvPicPr>
          <p:nvPr/>
        </p:nvPicPr>
        <p:blipFill>
          <a:blip r:embed="rId2"/>
          <a:srcRect b="31783"/>
          <a:stretch>
            <a:fillRect/>
          </a:stretch>
        </p:blipFill>
        <p:spPr bwMode="auto">
          <a:xfrm>
            <a:off x="0" y="-33338"/>
            <a:ext cx="12188825" cy="6848476"/>
          </a:xfrm>
          <a:prstGeom prst="rect">
            <a:avLst/>
          </a:prstGeom>
          <a:noFill/>
          <a:ln w="9525">
            <a:noFill/>
            <a:miter lim="800000"/>
            <a:headEnd/>
            <a:tailEnd/>
          </a:ln>
        </p:spPr>
      </p:pic>
      <p:sp>
        <p:nvSpPr>
          <p:cNvPr id="5" name="Rectangle 4"/>
          <p:cNvSpPr/>
          <p:nvPr/>
        </p:nvSpPr>
        <p:spPr>
          <a:xfrm>
            <a:off x="1557338" y="315913"/>
            <a:ext cx="10212387" cy="3490912"/>
          </a:xfrm>
          <a:prstGeom prst="rect">
            <a:avLst/>
          </a:prstGeom>
        </p:spPr>
        <p:txBody>
          <a:bodyPr>
            <a:spAutoFit/>
          </a:bodyPr>
          <a:lstStyle/>
          <a:p>
            <a:pPr fontAlgn="auto">
              <a:lnSpc>
                <a:spcPct val="90000"/>
              </a:lnSpc>
              <a:spcBef>
                <a:spcPts val="0"/>
              </a:spcBef>
              <a:spcAft>
                <a:spcPts val="0"/>
              </a:spcAft>
              <a:defRPr/>
            </a:pPr>
            <a:r>
              <a:rPr lang="en-GB" sz="3200" dirty="0">
                <a:solidFill>
                  <a:schemeClr val="bg1">
                    <a:lumMod val="95000"/>
                  </a:schemeClr>
                </a:solidFill>
                <a:latin typeface="Nyala" panose="02000504070300020003" pitchFamily="2" charset="0"/>
                <a:cs typeface="+mn-cs"/>
              </a:rPr>
              <a:t>God’s </a:t>
            </a:r>
            <a:r>
              <a:rPr lang="en-GB" sz="3200" dirty="0">
                <a:solidFill>
                  <a:schemeClr val="bg1">
                    <a:lumMod val="95000"/>
                  </a:schemeClr>
                </a:solidFill>
                <a:latin typeface="Nyala" panose="02000504070300020003" pitchFamily="2" charset="0"/>
                <a:cs typeface="+mn-cs"/>
              </a:rPr>
              <a:t>mercy cannot </a:t>
            </a:r>
            <a:r>
              <a:rPr lang="en-GB" sz="3200" dirty="0">
                <a:solidFill>
                  <a:schemeClr val="bg1">
                    <a:lumMod val="95000"/>
                  </a:schemeClr>
                </a:solidFill>
                <a:latin typeface="Nyala" panose="02000504070300020003" pitchFamily="2" charset="0"/>
                <a:cs typeface="+mn-cs"/>
              </a:rPr>
              <a:t>to be measured against human standards.</a:t>
            </a:r>
          </a:p>
          <a:p>
            <a:pPr fontAlgn="auto">
              <a:spcBef>
                <a:spcPts val="0"/>
              </a:spcBef>
              <a:spcAft>
                <a:spcPts val="0"/>
              </a:spcAft>
              <a:defRPr/>
            </a:pPr>
            <a:r>
              <a:rPr lang="en-GB" sz="3200" dirty="0">
                <a:solidFill>
                  <a:schemeClr val="bg1">
                    <a:lumMod val="95000"/>
                  </a:schemeClr>
                </a:solidFill>
                <a:latin typeface="Nyala" panose="02000504070300020003" pitchFamily="2" charset="0"/>
                <a:cs typeface="+mn-cs"/>
              </a:rPr>
              <a:t>John’s gospel – Jesus’ statement of intent to Nicodemus: </a:t>
            </a:r>
          </a:p>
          <a:p>
            <a:pPr fontAlgn="auto">
              <a:spcBef>
                <a:spcPts val="0"/>
              </a:spcBef>
              <a:spcAft>
                <a:spcPts val="0"/>
              </a:spcAft>
              <a:defRPr/>
            </a:pPr>
            <a:r>
              <a:rPr lang="en-GB" sz="3200" dirty="0">
                <a:solidFill>
                  <a:schemeClr val="bg1">
                    <a:lumMod val="95000"/>
                  </a:schemeClr>
                </a:solidFill>
                <a:latin typeface="Nyala" panose="02000504070300020003" pitchFamily="2" charset="0"/>
                <a:cs typeface="+mn-cs"/>
              </a:rPr>
              <a:t>“</a:t>
            </a:r>
            <a:r>
              <a:rPr lang="en-GB" sz="3200" dirty="0">
                <a:solidFill>
                  <a:schemeClr val="bg1">
                    <a:lumMod val="95000"/>
                  </a:schemeClr>
                </a:solidFill>
                <a:effectLst>
                  <a:outerShdw blurRad="38100" dist="38100" dir="2700000" algn="tl">
                    <a:srgbClr val="000000">
                      <a:alpha val="43137"/>
                    </a:srgbClr>
                  </a:outerShdw>
                </a:effectLst>
                <a:latin typeface="Nyala" panose="02000504070300020003" pitchFamily="2" charset="0"/>
                <a:cs typeface="+mn-cs"/>
              </a:rPr>
              <a:t>Yes, God loved the world so much that he gave his only Son,</a:t>
            </a:r>
          </a:p>
          <a:p>
            <a:pPr fontAlgn="auto">
              <a:spcBef>
                <a:spcPts val="0"/>
              </a:spcBef>
              <a:spcAft>
                <a:spcPts val="0"/>
              </a:spcAft>
              <a:defRPr/>
            </a:pPr>
            <a:r>
              <a:rPr lang="en-GB" sz="3200" dirty="0">
                <a:solidFill>
                  <a:schemeClr val="bg1">
                    <a:lumMod val="95000"/>
                  </a:schemeClr>
                </a:solidFill>
                <a:effectLst>
                  <a:outerShdw blurRad="38100" dist="38100" dir="2700000" algn="tl">
                    <a:srgbClr val="000000">
                      <a:alpha val="43137"/>
                    </a:srgbClr>
                  </a:outerShdw>
                </a:effectLst>
                <a:latin typeface="Nyala" panose="02000504070300020003" pitchFamily="2" charset="0"/>
                <a:cs typeface="+mn-cs"/>
              </a:rPr>
              <a:t>so that everyone who believes in him may not be lost</a:t>
            </a:r>
          </a:p>
          <a:p>
            <a:pPr fontAlgn="auto">
              <a:spcBef>
                <a:spcPts val="0"/>
              </a:spcBef>
              <a:spcAft>
                <a:spcPts val="0"/>
              </a:spcAft>
              <a:defRPr/>
            </a:pPr>
            <a:r>
              <a:rPr lang="en-GB" sz="3200" dirty="0">
                <a:solidFill>
                  <a:schemeClr val="bg1">
                    <a:lumMod val="95000"/>
                  </a:schemeClr>
                </a:solidFill>
                <a:effectLst>
                  <a:outerShdw blurRad="38100" dist="38100" dir="2700000" algn="tl">
                    <a:srgbClr val="000000">
                      <a:alpha val="43137"/>
                    </a:srgbClr>
                  </a:outerShdw>
                </a:effectLst>
                <a:latin typeface="Nyala" panose="02000504070300020003" pitchFamily="2" charset="0"/>
                <a:cs typeface="+mn-cs"/>
              </a:rPr>
              <a:t>but may have eternal life. For God sent his Son into the </a:t>
            </a:r>
            <a:r>
              <a:rPr lang="en-GB" sz="3200" dirty="0">
                <a:solidFill>
                  <a:schemeClr val="bg1">
                    <a:lumMod val="95000"/>
                  </a:schemeClr>
                </a:solidFill>
                <a:effectLst>
                  <a:outerShdw blurRad="38100" dist="38100" dir="2700000" algn="tl">
                    <a:srgbClr val="000000">
                      <a:alpha val="43137"/>
                    </a:srgbClr>
                  </a:outerShdw>
                </a:effectLst>
                <a:latin typeface="Nyala" panose="02000504070300020003" pitchFamily="2" charset="0"/>
                <a:cs typeface="+mn-cs"/>
              </a:rPr>
              <a:t>world, not </a:t>
            </a:r>
            <a:r>
              <a:rPr lang="en-GB" sz="3200" dirty="0">
                <a:solidFill>
                  <a:schemeClr val="bg1">
                    <a:lumMod val="95000"/>
                  </a:schemeClr>
                </a:solidFill>
                <a:effectLst>
                  <a:outerShdw blurRad="38100" dist="38100" dir="2700000" algn="tl">
                    <a:srgbClr val="000000">
                      <a:alpha val="43137"/>
                    </a:srgbClr>
                  </a:outerShdw>
                </a:effectLst>
                <a:latin typeface="Nyala" panose="02000504070300020003" pitchFamily="2" charset="0"/>
                <a:cs typeface="+mn-cs"/>
              </a:rPr>
              <a:t>to condemn the world, but so that through him the world might be saved” (John 3:16-17).</a:t>
            </a:r>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1293813" y="2057400"/>
            <a:ext cx="8458200" cy="2667000"/>
          </a:xfrm>
        </p:spPr>
        <p:txBody>
          <a:bodyPr/>
          <a:lstStyle/>
          <a:p>
            <a:endParaRPr lang="en-GB" smtClean="0"/>
          </a:p>
        </p:txBody>
      </p:sp>
      <p:sp>
        <p:nvSpPr>
          <p:cNvPr id="18434" name="Text Placeholder 2"/>
          <p:cNvSpPr>
            <a:spLocks noGrp="1"/>
          </p:cNvSpPr>
          <p:nvPr>
            <p:ph type="body" idx="1"/>
          </p:nvPr>
        </p:nvSpPr>
        <p:spPr>
          <a:xfrm>
            <a:off x="1293813" y="4876800"/>
            <a:ext cx="8458200" cy="1143000"/>
          </a:xfrm>
        </p:spPr>
        <p:txBody>
          <a:bodyPr/>
          <a:lstStyle/>
          <a:p>
            <a:pPr>
              <a:spcBef>
                <a:spcPct val="0"/>
              </a:spcBef>
            </a:pPr>
            <a:endParaRPr lang="en-GB" smtClean="0"/>
          </a:p>
        </p:txBody>
      </p:sp>
      <p:pic>
        <p:nvPicPr>
          <p:cNvPr id="18435" name="Picture 4"/>
          <p:cNvPicPr>
            <a:picLocks noChangeAspect="1"/>
          </p:cNvPicPr>
          <p:nvPr/>
        </p:nvPicPr>
        <p:blipFill>
          <a:blip r:embed="rId2"/>
          <a:srcRect/>
          <a:stretch>
            <a:fillRect/>
          </a:stretch>
        </p:blipFill>
        <p:spPr bwMode="auto">
          <a:xfrm>
            <a:off x="0" y="-85725"/>
            <a:ext cx="12188825" cy="6858000"/>
          </a:xfrm>
          <a:prstGeom prst="rect">
            <a:avLst/>
          </a:prstGeom>
          <a:noFill/>
          <a:ln w="9525">
            <a:noFill/>
            <a:miter lim="800000"/>
            <a:headEnd/>
            <a:tailEnd/>
          </a:ln>
        </p:spPr>
      </p:pic>
      <p:sp>
        <p:nvSpPr>
          <p:cNvPr id="6" name="TextBox 5"/>
          <p:cNvSpPr txBox="1"/>
          <p:nvPr/>
        </p:nvSpPr>
        <p:spPr>
          <a:xfrm>
            <a:off x="190500" y="404813"/>
            <a:ext cx="11664950" cy="6094412"/>
          </a:xfrm>
          <a:prstGeom prst="rect">
            <a:avLst/>
          </a:prstGeom>
          <a:solidFill>
            <a:srgbClr val="FFFFFF">
              <a:alpha val="63922"/>
            </a:srgbClr>
          </a:solidFill>
        </p:spPr>
        <p:txBody>
          <a:bodyPr>
            <a:spAutoFit/>
          </a:bodyPr>
          <a:lstStyle/>
          <a:p>
            <a:pPr fontAlgn="auto">
              <a:spcBef>
                <a:spcPts val="0"/>
              </a:spcBef>
              <a:spcAft>
                <a:spcPts val="0"/>
              </a:spcAft>
              <a:defRPr/>
            </a:pPr>
            <a:r>
              <a:rPr lang="en-GB" sz="2600" b="1" dirty="0">
                <a:effectLst>
                  <a:outerShdw blurRad="38100" dist="38100" dir="2700000" algn="tl">
                    <a:srgbClr val="000000">
                      <a:alpha val="43137"/>
                    </a:srgbClr>
                  </a:outerShdw>
                </a:effectLst>
                <a:latin typeface="Nyala" panose="02000504070300020003" pitchFamily="2" charset="0"/>
                <a:cs typeface="+mn-cs"/>
              </a:rPr>
              <a:t>Mark 1:21-31 “</a:t>
            </a:r>
            <a:r>
              <a:rPr lang="en-GB" sz="2600" dirty="0">
                <a:effectLst>
                  <a:outerShdw blurRad="38100" dist="38100" dir="2700000" algn="tl">
                    <a:srgbClr val="000000">
                      <a:alpha val="43137"/>
                    </a:srgbClr>
                  </a:outerShdw>
                </a:effectLst>
                <a:latin typeface="Nyala" panose="02000504070300020003" pitchFamily="2" charset="0"/>
                <a:cs typeface="+mn-cs"/>
              </a:rPr>
              <a:t>Jesus </a:t>
            </a:r>
            <a:r>
              <a:rPr lang="en-GB" sz="2600" dirty="0">
                <a:effectLst>
                  <a:outerShdw blurRad="38100" dist="38100" dir="2700000" algn="tl">
                    <a:srgbClr val="000000">
                      <a:alpha val="43137"/>
                    </a:srgbClr>
                  </a:outerShdw>
                </a:effectLst>
                <a:latin typeface="Nyala" panose="02000504070300020003" pitchFamily="2" charset="0"/>
                <a:cs typeface="+mn-cs"/>
              </a:rPr>
              <a:t>and his followers went as far as Capernaum, and as soon as the </a:t>
            </a:r>
            <a:r>
              <a:rPr lang="en-GB" sz="2600" dirty="0" err="1">
                <a:effectLst>
                  <a:outerShdw blurRad="38100" dist="38100" dir="2700000" algn="tl">
                    <a:srgbClr val="000000">
                      <a:alpha val="43137"/>
                    </a:srgbClr>
                  </a:outerShdw>
                </a:effectLst>
                <a:latin typeface="Nyala" panose="02000504070300020003" pitchFamily="2" charset="0"/>
                <a:cs typeface="+mn-cs"/>
              </a:rPr>
              <a:t>sabbath</a:t>
            </a:r>
            <a:r>
              <a:rPr lang="en-GB" sz="2600" dirty="0">
                <a:effectLst>
                  <a:outerShdw blurRad="38100" dist="38100" dir="2700000" algn="tl">
                    <a:srgbClr val="000000">
                      <a:alpha val="43137"/>
                    </a:srgbClr>
                  </a:outerShdw>
                </a:effectLst>
                <a:latin typeface="Nyala" panose="02000504070300020003" pitchFamily="2" charset="0"/>
                <a:cs typeface="+mn-cs"/>
              </a:rPr>
              <a:t> came he went to the synagogue and began to teach. And his teaching made a deep impression on them because, unlike the scribes, he taught them with authority.</a:t>
            </a:r>
          </a:p>
          <a:p>
            <a:pPr fontAlgn="auto">
              <a:spcBef>
                <a:spcPts val="0"/>
              </a:spcBef>
              <a:spcAft>
                <a:spcPts val="0"/>
              </a:spcAft>
              <a:defRPr/>
            </a:pPr>
            <a:r>
              <a:rPr lang="en-GB" sz="2600" dirty="0">
                <a:effectLst>
                  <a:outerShdw blurRad="38100" dist="38100" dir="2700000" algn="tl">
                    <a:srgbClr val="000000">
                      <a:alpha val="43137"/>
                    </a:srgbClr>
                  </a:outerShdw>
                </a:effectLst>
                <a:latin typeface="Nyala" panose="02000504070300020003" pitchFamily="2" charset="0"/>
                <a:cs typeface="+mn-cs"/>
              </a:rPr>
              <a:t>In their synagogue just then there was a man possessed by an unclean spirit and it shouted, ‘What do you want with us, Jesus of Nazareth? Have you come to destroy us? I know who you are: the Holy One of God.’ But Jesus said sharply, ‘Be quiet! Come out of him!’ And the unclean spirit threw the man into convulsions and with a loud cry went out of him. The people were so astonished that they started asking each other what it all meant. ‘Here is a teaching that is new’ they said ‘and with authority behind it: he gives orders even to unclean spirits and they obey him.’ And his reputation rapidly spread everywhere, through all the surrounding Galilean countryside.</a:t>
            </a:r>
          </a:p>
          <a:p>
            <a:pPr fontAlgn="auto">
              <a:spcBef>
                <a:spcPts val="0"/>
              </a:spcBef>
              <a:spcAft>
                <a:spcPts val="0"/>
              </a:spcAft>
              <a:defRPr/>
            </a:pPr>
            <a:r>
              <a:rPr lang="en-GB" sz="2600" dirty="0">
                <a:effectLst>
                  <a:outerShdw blurRad="38100" dist="38100" dir="2700000" algn="tl">
                    <a:srgbClr val="000000">
                      <a:alpha val="43137"/>
                    </a:srgbClr>
                  </a:outerShdw>
                </a:effectLst>
                <a:latin typeface="Nyala" panose="02000504070300020003" pitchFamily="2" charset="0"/>
                <a:cs typeface="+mn-cs"/>
              </a:rPr>
              <a:t>On </a:t>
            </a:r>
            <a:r>
              <a:rPr lang="en-GB" sz="2600" dirty="0">
                <a:effectLst>
                  <a:outerShdw blurRad="38100" dist="38100" dir="2700000" algn="tl">
                    <a:srgbClr val="000000">
                      <a:alpha val="43137"/>
                    </a:srgbClr>
                  </a:outerShdw>
                </a:effectLst>
                <a:latin typeface="Nyala" panose="02000504070300020003" pitchFamily="2" charset="0"/>
                <a:cs typeface="+mn-cs"/>
              </a:rPr>
              <a:t>leaving the synagogue, Jesus went with James and John straight to the house of Simon and Andrew. Now Simon’s mother-in-law had gone to bed with fever, and they told him about her straightaway. He went to her, took her by the hand and helped her up. And the fever left her and she began to wait on them</a:t>
            </a:r>
            <a:r>
              <a:rPr lang="en-GB" sz="2600" dirty="0">
                <a:effectLst>
                  <a:outerShdw blurRad="38100" dist="38100" dir="2700000" algn="tl">
                    <a:srgbClr val="000000">
                      <a:alpha val="43137"/>
                    </a:srgbClr>
                  </a:outerShdw>
                </a:effectLst>
                <a:latin typeface="Nyala" panose="02000504070300020003" pitchFamily="2" charset="0"/>
                <a:cs typeface="+mn-cs"/>
              </a:rPr>
              <a:t>.</a:t>
            </a:r>
            <a:endParaRPr lang="en-GB" sz="2600" dirty="0">
              <a:latin typeface="Nyala" panose="02000504070300020003" pitchFamily="2" charset="0"/>
              <a:cs typeface="+mn-cs"/>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1293813" y="2057400"/>
            <a:ext cx="8458200" cy="2667000"/>
          </a:xfrm>
        </p:spPr>
        <p:txBody>
          <a:bodyPr/>
          <a:lstStyle/>
          <a:p>
            <a:endParaRPr lang="en-GB" smtClean="0"/>
          </a:p>
        </p:txBody>
      </p:sp>
      <p:sp>
        <p:nvSpPr>
          <p:cNvPr id="19458" name="Text Placeholder 2"/>
          <p:cNvSpPr>
            <a:spLocks noGrp="1"/>
          </p:cNvSpPr>
          <p:nvPr>
            <p:ph type="body" idx="1"/>
          </p:nvPr>
        </p:nvSpPr>
        <p:spPr>
          <a:xfrm>
            <a:off x="1293813" y="4876800"/>
            <a:ext cx="8458200" cy="1143000"/>
          </a:xfrm>
        </p:spPr>
        <p:txBody>
          <a:bodyPr/>
          <a:lstStyle/>
          <a:p>
            <a:pPr>
              <a:spcBef>
                <a:spcPct val="0"/>
              </a:spcBef>
            </a:pPr>
            <a:endParaRPr lang="en-GB" smtClean="0"/>
          </a:p>
        </p:txBody>
      </p:sp>
      <p:pic>
        <p:nvPicPr>
          <p:cNvPr id="19459" name="Picture 3"/>
          <p:cNvPicPr>
            <a:picLocks noChangeAspect="1"/>
          </p:cNvPicPr>
          <p:nvPr/>
        </p:nvPicPr>
        <p:blipFill>
          <a:blip r:embed="rId2"/>
          <a:srcRect/>
          <a:stretch>
            <a:fillRect/>
          </a:stretch>
        </p:blipFill>
        <p:spPr bwMode="auto">
          <a:xfrm>
            <a:off x="0" y="-85725"/>
            <a:ext cx="12188825" cy="6858000"/>
          </a:xfrm>
          <a:prstGeom prst="rect">
            <a:avLst/>
          </a:prstGeom>
          <a:noFill/>
          <a:ln w="9525">
            <a:noFill/>
            <a:miter lim="800000"/>
            <a:headEnd/>
            <a:tailEnd/>
          </a:ln>
        </p:spPr>
      </p:pic>
      <p:sp>
        <p:nvSpPr>
          <p:cNvPr id="5" name="TextBox 4"/>
          <p:cNvSpPr txBox="1"/>
          <p:nvPr/>
        </p:nvSpPr>
        <p:spPr>
          <a:xfrm>
            <a:off x="261938" y="260350"/>
            <a:ext cx="11377612" cy="5651500"/>
          </a:xfrm>
          <a:prstGeom prst="rect">
            <a:avLst/>
          </a:prstGeom>
          <a:solidFill>
            <a:srgbClr val="7F7F7F">
              <a:alpha val="76078"/>
            </a:srgbClr>
          </a:solidFill>
        </p:spPr>
        <p:txBody>
          <a:bodyPr>
            <a:spAutoFit/>
          </a:bodyPr>
          <a:lstStyle/>
          <a:p>
            <a:pPr fontAlgn="auto">
              <a:lnSpc>
                <a:spcPct val="90000"/>
              </a:lnSpc>
              <a:spcBef>
                <a:spcPts val="0"/>
              </a:spcBef>
              <a:spcAft>
                <a:spcPts val="0"/>
              </a:spcAft>
              <a:defRPr/>
            </a:pPr>
            <a:r>
              <a:rPr lang="en-GB" sz="2800" dirty="0">
                <a:solidFill>
                  <a:schemeClr val="bg1"/>
                </a:solidFill>
                <a:effectLst>
                  <a:outerShdw blurRad="38100" dist="38100" dir="2700000" algn="tl">
                    <a:srgbClr val="000000">
                      <a:alpha val="43137"/>
                    </a:srgbClr>
                  </a:outerShdw>
                </a:effectLst>
                <a:latin typeface="Nyala" panose="02000504070300020003" pitchFamily="2" charset="0"/>
                <a:cs typeface="+mn-cs"/>
              </a:rPr>
              <a:t>1. With a word, Jesus silences the clamour of evil. </a:t>
            </a:r>
          </a:p>
          <a:p>
            <a:pPr fontAlgn="auto">
              <a:spcBef>
                <a:spcPts val="0"/>
              </a:spcBef>
              <a:spcAft>
                <a:spcPts val="0"/>
              </a:spcAft>
              <a:defRPr/>
            </a:pPr>
            <a:r>
              <a:rPr lang="en-GB" sz="2800" dirty="0">
                <a:solidFill>
                  <a:schemeClr val="bg1"/>
                </a:solidFill>
                <a:effectLst>
                  <a:outerShdw blurRad="38100" dist="38100" dir="2700000" algn="tl">
                    <a:srgbClr val="000000">
                      <a:alpha val="43137"/>
                    </a:srgbClr>
                  </a:outerShdw>
                </a:effectLst>
                <a:latin typeface="Nyala" panose="02000504070300020003" pitchFamily="2" charset="0"/>
                <a:cs typeface="+mn-cs"/>
              </a:rPr>
              <a:t>In Genesis 1:1 “…In the beginning…the </a:t>
            </a:r>
            <a:r>
              <a:rPr lang="en-GB" sz="2800" dirty="0">
                <a:solidFill>
                  <a:schemeClr val="bg1"/>
                </a:solidFill>
                <a:effectLst>
                  <a:outerShdw blurRad="38100" dist="38100" dir="2700000" algn="tl">
                    <a:srgbClr val="000000">
                      <a:alpha val="43137"/>
                    </a:srgbClr>
                  </a:outerShdw>
                </a:effectLst>
                <a:latin typeface="Nyala" panose="02000504070300020003" pitchFamily="2" charset="0"/>
                <a:cs typeface="+mn-cs"/>
              </a:rPr>
              <a:t>earth was a formless void, there was darkness over the deep, </a:t>
            </a:r>
            <a:r>
              <a:rPr lang="en-GB" sz="2800" dirty="0">
                <a:solidFill>
                  <a:schemeClr val="bg1"/>
                </a:solidFill>
                <a:effectLst>
                  <a:outerShdw blurRad="38100" dist="38100" dir="2700000" algn="tl">
                    <a:srgbClr val="000000">
                      <a:alpha val="43137"/>
                    </a:srgbClr>
                  </a:outerShdw>
                </a:effectLst>
                <a:latin typeface="Nyala" panose="02000504070300020003" pitchFamily="2" charset="0"/>
                <a:cs typeface="+mn-cs"/>
              </a:rPr>
              <a:t>[</a:t>
            </a:r>
            <a:r>
              <a:rPr lang="en-GB" sz="2800" i="1" dirty="0">
                <a:solidFill>
                  <a:schemeClr val="bg1"/>
                </a:solidFill>
                <a:effectLst>
                  <a:outerShdw blurRad="38100" dist="38100" dir="2700000" algn="tl">
                    <a:srgbClr val="000000">
                      <a:alpha val="43137"/>
                    </a:srgbClr>
                  </a:outerShdw>
                </a:effectLst>
                <a:latin typeface="Nyala" panose="02000504070300020003" pitchFamily="2" charset="0"/>
                <a:cs typeface="+mn-cs"/>
              </a:rPr>
              <a:t>connotations of noise and chaos</a:t>
            </a:r>
            <a:r>
              <a:rPr lang="en-GB" sz="2800" dirty="0">
                <a:solidFill>
                  <a:schemeClr val="bg1"/>
                </a:solidFill>
                <a:effectLst>
                  <a:outerShdw blurRad="38100" dist="38100" dir="2700000" algn="tl">
                    <a:srgbClr val="000000">
                      <a:alpha val="43137"/>
                    </a:srgbClr>
                  </a:outerShdw>
                </a:effectLst>
                <a:latin typeface="Nyala" panose="02000504070300020003" pitchFamily="2" charset="0"/>
                <a:cs typeface="+mn-cs"/>
              </a:rPr>
              <a:t>] and </a:t>
            </a:r>
            <a:r>
              <a:rPr lang="en-GB" sz="2800" dirty="0">
                <a:solidFill>
                  <a:schemeClr val="bg1"/>
                </a:solidFill>
                <a:effectLst>
                  <a:outerShdw blurRad="38100" dist="38100" dir="2700000" algn="tl">
                    <a:srgbClr val="000000">
                      <a:alpha val="43137"/>
                    </a:srgbClr>
                  </a:outerShdw>
                </a:effectLst>
                <a:latin typeface="Nyala" panose="02000504070300020003" pitchFamily="2" charset="0"/>
                <a:cs typeface="+mn-cs"/>
              </a:rPr>
              <a:t>God’s spirit hovered over the water.</a:t>
            </a:r>
          </a:p>
          <a:p>
            <a:pPr fontAlgn="auto">
              <a:spcBef>
                <a:spcPts val="0"/>
              </a:spcBef>
              <a:spcAft>
                <a:spcPts val="0"/>
              </a:spcAft>
              <a:defRPr/>
            </a:pPr>
            <a:r>
              <a:rPr lang="en-GB" sz="2800" dirty="0">
                <a:solidFill>
                  <a:schemeClr val="bg1"/>
                </a:solidFill>
                <a:effectLst>
                  <a:outerShdw blurRad="38100" dist="38100" dir="2700000" algn="tl">
                    <a:srgbClr val="000000">
                      <a:alpha val="43137"/>
                    </a:srgbClr>
                  </a:outerShdw>
                </a:effectLst>
                <a:latin typeface="Nyala" panose="02000504070300020003" pitchFamily="2" charset="0"/>
                <a:cs typeface="+mn-cs"/>
              </a:rPr>
              <a:t>God said, ‘Let there be light’, and there was light. God saw that light was good, and God divided light from darkness</a:t>
            </a:r>
            <a:r>
              <a:rPr lang="en-GB" sz="2800" dirty="0">
                <a:solidFill>
                  <a:schemeClr val="bg1"/>
                </a:solidFill>
                <a:effectLst>
                  <a:outerShdw blurRad="38100" dist="38100" dir="2700000" algn="tl">
                    <a:srgbClr val="000000">
                      <a:alpha val="43137"/>
                    </a:srgbClr>
                  </a:outerShdw>
                </a:effectLst>
                <a:latin typeface="Nyala" panose="02000504070300020003" pitchFamily="2" charset="0"/>
                <a:cs typeface="+mn-cs"/>
              </a:rPr>
              <a:t>. With repeated words, God introduces order/calm to chaos and noise. </a:t>
            </a:r>
            <a:r>
              <a:rPr lang="en-US" sz="2800" dirty="0">
                <a:solidFill>
                  <a:schemeClr val="bg1"/>
                </a:solidFill>
                <a:effectLst>
                  <a:outerShdw blurRad="38100" dist="38100" dir="2700000" algn="tl">
                    <a:srgbClr val="000000">
                      <a:alpha val="43137"/>
                    </a:srgbClr>
                  </a:outerShdw>
                </a:effectLst>
                <a:latin typeface="Nyala" panose="02000504070300020003" pitchFamily="2" charset="0"/>
                <a:cs typeface="+mn-cs"/>
              </a:rPr>
              <a:t>When Jesus silences the unclean spirit in the synagogue, people say “here is a TEACHING’ that is new…and with authority”. Jesus’ actions and words are consistent: ‘</a:t>
            </a:r>
            <a:r>
              <a:rPr lang="en-US" sz="2800" i="1" dirty="0" err="1">
                <a:solidFill>
                  <a:schemeClr val="bg1"/>
                </a:solidFill>
                <a:effectLst>
                  <a:outerShdw blurRad="38100" dist="38100" dir="2700000" algn="tl">
                    <a:srgbClr val="000000">
                      <a:alpha val="43137"/>
                    </a:srgbClr>
                  </a:outerShdw>
                </a:effectLst>
                <a:latin typeface="Nyala" panose="02000504070300020003" pitchFamily="2" charset="0"/>
                <a:cs typeface="+mn-cs"/>
              </a:rPr>
              <a:t>dabar</a:t>
            </a:r>
            <a:r>
              <a:rPr lang="en-US" sz="2800" i="1" dirty="0">
                <a:solidFill>
                  <a:schemeClr val="bg1"/>
                </a:solidFill>
                <a:effectLst>
                  <a:outerShdw blurRad="38100" dist="38100" dir="2700000" algn="tl">
                    <a:srgbClr val="000000">
                      <a:alpha val="43137"/>
                    </a:srgbClr>
                  </a:outerShdw>
                </a:effectLst>
                <a:latin typeface="Nyala" panose="02000504070300020003" pitchFamily="2" charset="0"/>
                <a:cs typeface="+mn-cs"/>
              </a:rPr>
              <a:t>’ </a:t>
            </a:r>
            <a:r>
              <a:rPr lang="en-US" sz="2800" dirty="0">
                <a:solidFill>
                  <a:schemeClr val="bg1"/>
                </a:solidFill>
                <a:effectLst>
                  <a:outerShdw blurRad="38100" dist="38100" dir="2700000" algn="tl">
                    <a:srgbClr val="000000">
                      <a:alpha val="43137"/>
                    </a:srgbClr>
                  </a:outerShdw>
                </a:effectLst>
                <a:latin typeface="Nyala" panose="02000504070300020003" pitchFamily="2" charset="0"/>
                <a:cs typeface="+mn-cs"/>
              </a:rPr>
              <a:t>– Hebrew verb for ‘say’ and ‘do’</a:t>
            </a:r>
          </a:p>
          <a:p>
            <a:pPr fontAlgn="auto">
              <a:spcBef>
                <a:spcPts val="0"/>
              </a:spcBef>
              <a:spcAft>
                <a:spcPts val="0"/>
              </a:spcAft>
              <a:defRPr/>
            </a:pPr>
            <a:r>
              <a:rPr lang="en-US" sz="2800" dirty="0">
                <a:solidFill>
                  <a:schemeClr val="bg1"/>
                </a:solidFill>
                <a:effectLst>
                  <a:outerShdw blurRad="38100" dist="38100" dir="2700000" algn="tl">
                    <a:srgbClr val="000000">
                      <a:alpha val="43137"/>
                    </a:srgbClr>
                  </a:outerShdw>
                </a:effectLst>
                <a:latin typeface="Nyala" panose="02000504070300020003" pitchFamily="2" charset="0"/>
                <a:cs typeface="+mn-cs"/>
              </a:rPr>
              <a:t>2. Jesus takes Simon’s mother in laws by the hand and raises her up [</a:t>
            </a:r>
            <a:r>
              <a:rPr lang="en-US" sz="2800" i="1" dirty="0">
                <a:solidFill>
                  <a:schemeClr val="bg1"/>
                </a:solidFill>
                <a:effectLst>
                  <a:outerShdw blurRad="38100" dist="38100" dir="2700000" algn="tl">
                    <a:srgbClr val="000000">
                      <a:alpha val="43137"/>
                    </a:srgbClr>
                  </a:outerShdw>
                </a:effectLst>
                <a:latin typeface="Nyala" panose="02000504070300020003" pitchFamily="2" charset="0"/>
                <a:cs typeface="+mn-cs"/>
              </a:rPr>
              <a:t>connotations of resurrection]. </a:t>
            </a:r>
            <a:r>
              <a:rPr lang="en-US" sz="2800" dirty="0">
                <a:solidFill>
                  <a:schemeClr val="bg1"/>
                </a:solidFill>
                <a:effectLst>
                  <a:outerShdw blurRad="38100" dist="38100" dir="2700000" algn="tl">
                    <a:srgbClr val="000000">
                      <a:alpha val="43137"/>
                    </a:srgbClr>
                  </a:outerShdw>
                </a:effectLst>
                <a:latin typeface="Nyala" panose="02000504070300020003" pitchFamily="2" charset="0"/>
                <a:cs typeface="+mn-cs"/>
              </a:rPr>
              <a:t>Jesus </a:t>
            </a:r>
            <a:r>
              <a:rPr lang="en-US" sz="2800" u="sng" dirty="0">
                <a:solidFill>
                  <a:schemeClr val="bg1"/>
                </a:solidFill>
                <a:effectLst>
                  <a:outerShdw blurRad="38100" dist="38100" dir="2700000" algn="tl">
                    <a:srgbClr val="000000">
                      <a:alpha val="43137"/>
                    </a:srgbClr>
                  </a:outerShdw>
                </a:effectLst>
                <a:latin typeface="Nyala" panose="02000504070300020003" pitchFamily="2" charset="0"/>
                <a:cs typeface="+mn-cs"/>
              </a:rPr>
              <a:t>enhances</a:t>
            </a:r>
            <a:r>
              <a:rPr lang="en-US" sz="2800" dirty="0">
                <a:solidFill>
                  <a:schemeClr val="bg1"/>
                </a:solidFill>
                <a:effectLst>
                  <a:outerShdw blurRad="38100" dist="38100" dir="2700000" algn="tl">
                    <a:srgbClr val="000000">
                      <a:alpha val="43137"/>
                    </a:srgbClr>
                  </a:outerShdw>
                </a:effectLst>
                <a:latin typeface="Nyala" panose="02000504070300020003" pitchFamily="2" charset="0"/>
                <a:cs typeface="+mn-cs"/>
              </a:rPr>
              <a:t> the quality of life; he does not merely restore it.</a:t>
            </a:r>
          </a:p>
          <a:p>
            <a:pPr fontAlgn="auto">
              <a:spcBef>
                <a:spcPts val="0"/>
              </a:spcBef>
              <a:spcAft>
                <a:spcPts val="0"/>
              </a:spcAft>
              <a:defRPr/>
            </a:pPr>
            <a:r>
              <a:rPr lang="en-US" sz="2800" dirty="0">
                <a:solidFill>
                  <a:schemeClr val="bg1"/>
                </a:solidFill>
                <a:effectLst>
                  <a:outerShdw blurRad="38100" dist="38100" dir="2700000" algn="tl">
                    <a:srgbClr val="000000">
                      <a:alpha val="43137"/>
                    </a:srgbClr>
                  </a:outerShdw>
                </a:effectLst>
                <a:latin typeface="Nyala" panose="02000504070300020003" pitchFamily="2" charset="0"/>
                <a:cs typeface="+mn-cs"/>
              </a:rPr>
              <a:t>3. Jesus’ actions demonstrate and introduce the will of God, the kingdom of God. He is the expression and the reality of God’s mercy.</a:t>
            </a:r>
            <a:endParaRPr lang="en-GB" sz="2800" dirty="0">
              <a:solidFill>
                <a:schemeClr val="bg1"/>
              </a:solidFill>
              <a:effectLst>
                <a:outerShdw blurRad="38100" dist="38100" dir="2700000" algn="tl">
                  <a:srgbClr val="000000">
                    <a:alpha val="43137"/>
                  </a:srgbClr>
                </a:outerShdw>
              </a:effectLst>
              <a:latin typeface="Nyala" panose="02000504070300020003" pitchFamily="2" charset="0"/>
              <a:cs typeface="+mn-cs"/>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1293813" y="2057400"/>
            <a:ext cx="8458200" cy="2667000"/>
          </a:xfrm>
        </p:spPr>
        <p:txBody>
          <a:bodyPr/>
          <a:lstStyle/>
          <a:p>
            <a:endParaRPr lang="en-GB" smtClean="0"/>
          </a:p>
        </p:txBody>
      </p:sp>
      <p:sp>
        <p:nvSpPr>
          <p:cNvPr id="20482" name="Text Placeholder 2"/>
          <p:cNvSpPr>
            <a:spLocks noGrp="1"/>
          </p:cNvSpPr>
          <p:nvPr>
            <p:ph type="body" idx="1"/>
          </p:nvPr>
        </p:nvSpPr>
        <p:spPr>
          <a:xfrm>
            <a:off x="1293813" y="4876800"/>
            <a:ext cx="8458200" cy="1143000"/>
          </a:xfrm>
        </p:spPr>
        <p:txBody>
          <a:bodyPr/>
          <a:lstStyle/>
          <a:p>
            <a:pPr>
              <a:spcBef>
                <a:spcPct val="0"/>
              </a:spcBef>
            </a:pPr>
            <a:endParaRPr lang="en-GB" smtClean="0"/>
          </a:p>
        </p:txBody>
      </p:sp>
      <p:pic>
        <p:nvPicPr>
          <p:cNvPr id="20483" name="Picture 3"/>
          <p:cNvPicPr>
            <a:picLocks noChangeAspect="1"/>
          </p:cNvPicPr>
          <p:nvPr/>
        </p:nvPicPr>
        <p:blipFill>
          <a:blip r:embed="rId2"/>
          <a:srcRect/>
          <a:stretch>
            <a:fillRect/>
          </a:stretch>
        </p:blipFill>
        <p:spPr bwMode="auto">
          <a:xfrm>
            <a:off x="0" y="-85725"/>
            <a:ext cx="12188825" cy="6858000"/>
          </a:xfrm>
          <a:prstGeom prst="rect">
            <a:avLst/>
          </a:prstGeom>
          <a:noFill/>
          <a:ln w="9525">
            <a:noFill/>
            <a:miter lim="800000"/>
            <a:headEnd/>
            <a:tailEnd/>
          </a:ln>
        </p:spPr>
      </p:pic>
      <p:sp>
        <p:nvSpPr>
          <p:cNvPr id="5" name="TextBox 4"/>
          <p:cNvSpPr txBox="1"/>
          <p:nvPr/>
        </p:nvSpPr>
        <p:spPr>
          <a:xfrm>
            <a:off x="333375" y="344488"/>
            <a:ext cx="11306175" cy="6092825"/>
          </a:xfrm>
          <a:prstGeom prst="rect">
            <a:avLst/>
          </a:prstGeom>
          <a:solidFill>
            <a:srgbClr val="7F7F7F">
              <a:alpha val="56863"/>
            </a:srgbClr>
          </a:solidFill>
        </p:spPr>
        <p:txBody>
          <a:bodyPr>
            <a:spAutoFit/>
          </a:bodyPr>
          <a:lstStyle/>
          <a:p>
            <a:pPr fontAlgn="auto">
              <a:spcBef>
                <a:spcPts val="0"/>
              </a:spcBef>
              <a:spcAft>
                <a:spcPts val="0"/>
              </a:spcAft>
              <a:defRPr/>
            </a:pPr>
            <a:r>
              <a:rPr lang="en-GB" sz="2600" dirty="0">
                <a:solidFill>
                  <a:schemeClr val="bg1"/>
                </a:solidFill>
                <a:effectLst>
                  <a:outerShdw blurRad="38100" dist="38100" dir="2700000" algn="tl">
                    <a:srgbClr val="000000">
                      <a:alpha val="43137"/>
                    </a:srgbClr>
                  </a:outerShdw>
                </a:effectLst>
                <a:latin typeface="Nyala" panose="02000504070300020003" pitchFamily="2" charset="0"/>
                <a:cs typeface="+mn-cs"/>
              </a:rPr>
              <a:t>Luke 7:1-10 “When </a:t>
            </a:r>
            <a:r>
              <a:rPr lang="en-GB" sz="2600" dirty="0">
                <a:solidFill>
                  <a:schemeClr val="bg1"/>
                </a:solidFill>
                <a:effectLst>
                  <a:outerShdw blurRad="38100" dist="38100" dir="2700000" algn="tl">
                    <a:srgbClr val="000000">
                      <a:alpha val="43137"/>
                    </a:srgbClr>
                  </a:outerShdw>
                </a:effectLst>
                <a:latin typeface="Nyala" panose="02000504070300020003" pitchFamily="2" charset="0"/>
                <a:cs typeface="+mn-cs"/>
              </a:rPr>
              <a:t>Jesus had come to the end of all he wanted the people to hear, he went into Capernaum. A centurion there had a servant, a favourite of his, who was sick and near death. Having heard about Jesus he sent some Jewish elders to him to ask him to come and heal his servant. When they came to Jesus they pleaded earnestly with him. ‘He deserves this of you’ they said ‘because he is friendly towards our people; in fact, he is the one who built the synagogue.’ So Jesus went with them, and was not very far from the house when the centurion sent word to him by some friends: ‘Sir,’ he said ‘do not put yourself to trouble; because I am not worthy to have you under my roof; and for this same reason I did not presume to come to you myself; but give the word and let my servant be cured. For I am under authority myself, and have soldiers under me; and I say to one man: Go, and he goes; to another: Come here, and he comes; to my servant: Do this, and he does it.’ When Jesus heard these words he was astonished at him and, turning round, said to the crowd following him, ‘I tell you, not even in Israel have I found faith like this.’ And when the messengers got back to the house they found the servant in perfect health</a:t>
            </a:r>
            <a:r>
              <a:rPr lang="en-GB" sz="2600" dirty="0">
                <a:solidFill>
                  <a:schemeClr val="bg1"/>
                </a:solidFill>
                <a:effectLst>
                  <a:outerShdw blurRad="38100" dist="38100" dir="2700000" algn="tl">
                    <a:srgbClr val="000000">
                      <a:alpha val="43137"/>
                    </a:srgbClr>
                  </a:outerShdw>
                </a:effectLst>
                <a:latin typeface="Nyala" panose="02000504070300020003" pitchFamily="2" charset="0"/>
                <a:cs typeface="+mn-cs"/>
              </a:rPr>
              <a:t>.</a:t>
            </a:r>
            <a:endParaRPr lang="en-GB" dirty="0">
              <a:latin typeface="+mn-lt"/>
              <a:cs typeface="+mn-cs"/>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1293813" y="2057400"/>
            <a:ext cx="8458200" cy="2667000"/>
          </a:xfrm>
        </p:spPr>
        <p:txBody>
          <a:bodyPr/>
          <a:lstStyle/>
          <a:p>
            <a:endParaRPr lang="en-GB" smtClean="0"/>
          </a:p>
        </p:txBody>
      </p:sp>
      <p:sp>
        <p:nvSpPr>
          <p:cNvPr id="21506" name="Text Placeholder 2"/>
          <p:cNvSpPr>
            <a:spLocks noGrp="1"/>
          </p:cNvSpPr>
          <p:nvPr>
            <p:ph type="body" idx="1"/>
          </p:nvPr>
        </p:nvSpPr>
        <p:spPr>
          <a:xfrm>
            <a:off x="1293813" y="4876800"/>
            <a:ext cx="8458200" cy="1143000"/>
          </a:xfrm>
        </p:spPr>
        <p:txBody>
          <a:bodyPr/>
          <a:lstStyle/>
          <a:p>
            <a:pPr>
              <a:spcBef>
                <a:spcPct val="0"/>
              </a:spcBef>
            </a:pPr>
            <a:endParaRPr lang="en-GB" smtClean="0"/>
          </a:p>
        </p:txBody>
      </p:sp>
      <p:pic>
        <p:nvPicPr>
          <p:cNvPr id="21507" name="Picture 3"/>
          <p:cNvPicPr>
            <a:picLocks noChangeAspect="1"/>
          </p:cNvPicPr>
          <p:nvPr/>
        </p:nvPicPr>
        <p:blipFill>
          <a:blip r:embed="rId2"/>
          <a:srcRect t="13931"/>
          <a:stretch>
            <a:fillRect/>
          </a:stretch>
        </p:blipFill>
        <p:spPr bwMode="auto">
          <a:xfrm>
            <a:off x="0" y="-26988"/>
            <a:ext cx="12188825" cy="6884988"/>
          </a:xfrm>
          <a:prstGeom prst="rect">
            <a:avLst/>
          </a:prstGeom>
          <a:noFill/>
          <a:ln w="9525">
            <a:noFill/>
            <a:miter lim="800000"/>
            <a:headEnd/>
            <a:tailEnd/>
          </a:ln>
        </p:spPr>
      </p:pic>
      <p:sp>
        <p:nvSpPr>
          <p:cNvPr id="5" name="TextBox 4"/>
          <p:cNvSpPr txBox="1"/>
          <p:nvPr/>
        </p:nvSpPr>
        <p:spPr>
          <a:xfrm>
            <a:off x="255662" y="171580"/>
            <a:ext cx="8431038" cy="590931"/>
          </a:xfrm>
          <a:prstGeom prst="rect">
            <a:avLst/>
          </a:prstGeom>
          <a:noFill/>
        </p:spPr>
        <p:txBody>
          <a:bodyPr>
            <a:spAutoFit/>
            <a:scene3d>
              <a:camera prst="orthographicFront"/>
              <a:lightRig rig="harsh" dir="t"/>
            </a:scene3d>
            <a:sp3d extrusionH="57150" prstMaterial="matte">
              <a:bevelT w="63500" h="12700" prst="angle"/>
              <a:contourClr>
                <a:schemeClr val="bg1">
                  <a:lumMod val="65000"/>
                </a:schemeClr>
              </a:contourClr>
            </a:sp3d>
          </a:bodyPr>
          <a:lstStyle/>
          <a:p>
            <a:pPr fontAlgn="auto">
              <a:lnSpc>
                <a:spcPct val="90000"/>
              </a:lnSpc>
              <a:spcBef>
                <a:spcPts val="0"/>
              </a:spcBef>
              <a:spcAft>
                <a:spcPts val="0"/>
              </a:spcAft>
              <a:defRPr/>
            </a:pPr>
            <a:r>
              <a:rPr lang="en-GB" sz="3600" b="1" dirty="0">
                <a:ln/>
                <a:solidFill>
                  <a:schemeClr val="accent3"/>
                </a:solidFill>
                <a:latin typeface="Calibri" panose="020F0502020204030204" pitchFamily="34" charset="0"/>
                <a:cs typeface="+mn-cs"/>
              </a:rPr>
              <a:t>Exploring the concept of mercy in the Bible</a:t>
            </a:r>
            <a:endParaRPr lang="en-GB" sz="3600" b="1" dirty="0">
              <a:ln/>
              <a:solidFill>
                <a:schemeClr val="accent3"/>
              </a:solidFill>
              <a:latin typeface="Calibri" panose="020F0502020204030204" pitchFamily="34" charset="0"/>
              <a:cs typeface="+mn-cs"/>
            </a:endParaRPr>
          </a:p>
        </p:txBody>
      </p:sp>
      <p:sp>
        <p:nvSpPr>
          <p:cNvPr id="6" name="TextBox 5"/>
          <p:cNvSpPr txBox="1"/>
          <p:nvPr/>
        </p:nvSpPr>
        <p:spPr>
          <a:xfrm>
            <a:off x="255588" y="762000"/>
            <a:ext cx="11933237" cy="1644650"/>
          </a:xfrm>
          <a:prstGeom prst="rect">
            <a:avLst/>
          </a:prstGeom>
          <a:noFill/>
        </p:spPr>
        <p:txBody>
          <a:bodyPr>
            <a:spAutoFit/>
          </a:bodyPr>
          <a:lstStyle/>
          <a:p>
            <a:pPr fontAlgn="auto">
              <a:lnSpc>
                <a:spcPct val="90000"/>
              </a:lnSpc>
              <a:spcBef>
                <a:spcPts val="0"/>
              </a:spcBef>
              <a:spcAft>
                <a:spcPts val="0"/>
              </a:spcAft>
              <a:defRPr/>
            </a:pPr>
            <a:r>
              <a:rPr lang="en-GB" sz="2800" dirty="0">
                <a:solidFill>
                  <a:schemeClr val="bg1"/>
                </a:solidFill>
                <a:effectLst>
                  <a:outerShdw blurRad="38100" dist="38100" dir="2700000" algn="tl">
                    <a:srgbClr val="000000">
                      <a:alpha val="43137"/>
                    </a:srgbClr>
                  </a:outerShdw>
                </a:effectLst>
                <a:latin typeface="+mn-lt"/>
                <a:cs typeface="+mn-cs"/>
              </a:rPr>
              <a:t>Biblical accounts, perhaps especially (surprisingly?) the Old Testament, include the most extraordinary insights into God’s mercy. At least some of these passages are found within the context of God’s wrath and the promise of God’s destruction of his faithless people.</a:t>
            </a:r>
            <a:endParaRPr lang="en-GB" sz="2800" dirty="0">
              <a:solidFill>
                <a:schemeClr val="bg1"/>
              </a:solidFill>
              <a:effectLst>
                <a:outerShdw blurRad="38100" dist="38100" dir="2700000" algn="tl">
                  <a:srgbClr val="000000">
                    <a:alpha val="43137"/>
                  </a:srgbClr>
                </a:outerShdw>
              </a:effectLst>
              <a:latin typeface="+mn-lt"/>
              <a:cs typeface="+mn-cs"/>
            </a:endParaRPr>
          </a:p>
        </p:txBody>
      </p:sp>
      <p:sp>
        <p:nvSpPr>
          <p:cNvPr id="7" name="TextBox 6"/>
          <p:cNvSpPr txBox="1"/>
          <p:nvPr/>
        </p:nvSpPr>
        <p:spPr>
          <a:xfrm>
            <a:off x="255588" y="2781300"/>
            <a:ext cx="11526837" cy="3387725"/>
          </a:xfrm>
          <a:prstGeom prst="rect">
            <a:avLst/>
          </a:prstGeom>
          <a:noFill/>
        </p:spPr>
        <p:txBody>
          <a:bodyPr>
            <a:spAutoFit/>
          </a:bodyPr>
          <a:lstStyle/>
          <a:p>
            <a:pPr fontAlgn="auto">
              <a:lnSpc>
                <a:spcPct val="90000"/>
              </a:lnSpc>
              <a:spcBef>
                <a:spcPts val="0"/>
              </a:spcBef>
              <a:spcAft>
                <a:spcPts val="0"/>
              </a:spcAft>
              <a:defRPr/>
            </a:pPr>
            <a:r>
              <a:rPr lang="en-GB" sz="3400" dirty="0">
                <a:solidFill>
                  <a:schemeClr val="accent3">
                    <a:lumMod val="60000"/>
                    <a:lumOff val="40000"/>
                  </a:schemeClr>
                </a:solidFill>
                <a:effectLst>
                  <a:outerShdw blurRad="38100" dist="38100" dir="2700000" algn="tl">
                    <a:srgbClr val="000000">
                      <a:alpha val="43137"/>
                    </a:srgbClr>
                  </a:outerShdw>
                </a:effectLst>
                <a:latin typeface="Calibri" panose="020F0502020204030204" pitchFamily="34" charset="0"/>
                <a:cs typeface="+mn-cs"/>
              </a:rPr>
              <a:t>A spectacular example of this occurs just as God is prepared to destroy his people for apostasy (the golden calf) while Moses is receiving the Law on Mount Sinai (Exodus 32). In the next chapter, Moses begs God to spare this people, and God promises to do so because God is pleased with Moses. </a:t>
            </a:r>
          </a:p>
          <a:p>
            <a:pPr fontAlgn="auto">
              <a:lnSpc>
                <a:spcPct val="90000"/>
              </a:lnSpc>
              <a:spcBef>
                <a:spcPts val="0"/>
              </a:spcBef>
              <a:spcAft>
                <a:spcPts val="0"/>
              </a:spcAft>
              <a:defRPr/>
            </a:pPr>
            <a:endParaRPr lang="en-GB" sz="3400" dirty="0">
              <a:solidFill>
                <a:schemeClr val="accent3">
                  <a:lumMod val="60000"/>
                  <a:lumOff val="40000"/>
                </a:schemeClr>
              </a:solidFill>
              <a:effectLst>
                <a:outerShdw blurRad="38100" dist="38100" dir="2700000" algn="tl">
                  <a:srgbClr val="000000">
                    <a:alpha val="43137"/>
                  </a:srgbClr>
                </a:outerShdw>
              </a:effectLst>
              <a:latin typeface="Calibri" panose="020F0502020204030204" pitchFamily="34" charset="0"/>
              <a:cs typeface="+mn-cs"/>
            </a:endParaRPr>
          </a:p>
          <a:p>
            <a:pPr fontAlgn="auto">
              <a:lnSpc>
                <a:spcPct val="90000"/>
              </a:lnSpc>
              <a:spcBef>
                <a:spcPts val="0"/>
              </a:spcBef>
              <a:spcAft>
                <a:spcPts val="0"/>
              </a:spcAft>
              <a:defRPr/>
            </a:pPr>
            <a:r>
              <a:rPr lang="en-GB" sz="3400" dirty="0">
                <a:solidFill>
                  <a:schemeClr val="accent3">
                    <a:lumMod val="60000"/>
                    <a:lumOff val="40000"/>
                  </a:schemeClr>
                </a:solidFill>
                <a:effectLst>
                  <a:outerShdw blurRad="38100" dist="38100" dir="2700000" algn="tl">
                    <a:srgbClr val="000000">
                      <a:alpha val="43137"/>
                    </a:srgbClr>
                  </a:outerShdw>
                </a:effectLst>
                <a:latin typeface="Calibri" panose="020F0502020204030204" pitchFamily="34" charset="0"/>
                <a:cs typeface="+mn-cs"/>
              </a:rPr>
              <a:t>Then an astonishing thing happens in Exodus 33:8-23…</a:t>
            </a:r>
            <a:endParaRPr lang="en-GB" sz="3400" dirty="0">
              <a:solidFill>
                <a:schemeClr val="accent3">
                  <a:lumMod val="60000"/>
                  <a:lumOff val="40000"/>
                </a:schemeClr>
              </a:solidFill>
              <a:effectLst>
                <a:outerShdw blurRad="38100" dist="38100" dir="2700000" algn="tl">
                  <a:srgbClr val="000000">
                    <a:alpha val="43137"/>
                  </a:srgbClr>
                </a:outerShdw>
              </a:effectLst>
              <a:latin typeface="Calibri" panose="020F0502020204030204" pitchFamily="34" charset="0"/>
              <a:cs typeface="+mn-cs"/>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3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3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30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14" dur="30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1293813" y="2057400"/>
            <a:ext cx="8458200" cy="2667000"/>
          </a:xfrm>
        </p:spPr>
        <p:txBody>
          <a:bodyPr/>
          <a:lstStyle/>
          <a:p>
            <a:endParaRPr lang="en-GB" smtClean="0"/>
          </a:p>
        </p:txBody>
      </p:sp>
      <p:sp>
        <p:nvSpPr>
          <p:cNvPr id="22530" name="Text Placeholder 2"/>
          <p:cNvSpPr>
            <a:spLocks noGrp="1"/>
          </p:cNvSpPr>
          <p:nvPr>
            <p:ph type="body" idx="1"/>
          </p:nvPr>
        </p:nvSpPr>
        <p:spPr>
          <a:xfrm>
            <a:off x="1293813" y="4876800"/>
            <a:ext cx="8458200" cy="1143000"/>
          </a:xfrm>
        </p:spPr>
        <p:txBody>
          <a:bodyPr/>
          <a:lstStyle/>
          <a:p>
            <a:pPr>
              <a:spcBef>
                <a:spcPct val="0"/>
              </a:spcBef>
            </a:pPr>
            <a:endParaRPr lang="en-GB" smtClean="0"/>
          </a:p>
        </p:txBody>
      </p:sp>
      <p:pic>
        <p:nvPicPr>
          <p:cNvPr id="22531" name="Picture 3"/>
          <p:cNvPicPr>
            <a:picLocks noChangeAspect="1"/>
          </p:cNvPicPr>
          <p:nvPr/>
        </p:nvPicPr>
        <p:blipFill>
          <a:blip r:embed="rId2"/>
          <a:srcRect t="13931"/>
          <a:stretch>
            <a:fillRect/>
          </a:stretch>
        </p:blipFill>
        <p:spPr bwMode="auto">
          <a:xfrm>
            <a:off x="0" y="-26988"/>
            <a:ext cx="12188825" cy="6884988"/>
          </a:xfrm>
          <a:prstGeom prst="rect">
            <a:avLst/>
          </a:prstGeom>
          <a:noFill/>
          <a:ln w="9525">
            <a:noFill/>
            <a:miter lim="800000"/>
            <a:headEnd/>
            <a:tailEnd/>
          </a:ln>
        </p:spPr>
      </p:pic>
      <p:sp>
        <p:nvSpPr>
          <p:cNvPr id="5" name="TextBox 4"/>
          <p:cNvSpPr txBox="1"/>
          <p:nvPr/>
        </p:nvSpPr>
        <p:spPr>
          <a:xfrm>
            <a:off x="255662" y="171580"/>
            <a:ext cx="8431038" cy="590931"/>
          </a:xfrm>
          <a:prstGeom prst="rect">
            <a:avLst/>
          </a:prstGeom>
          <a:noFill/>
        </p:spPr>
        <p:txBody>
          <a:bodyPr>
            <a:spAutoFit/>
            <a:scene3d>
              <a:camera prst="orthographicFront"/>
              <a:lightRig rig="harsh" dir="t"/>
            </a:scene3d>
            <a:sp3d extrusionH="57150" prstMaterial="matte">
              <a:bevelT w="63500" h="12700" prst="angle"/>
              <a:contourClr>
                <a:schemeClr val="bg1">
                  <a:lumMod val="65000"/>
                </a:schemeClr>
              </a:contourClr>
            </a:sp3d>
          </a:bodyPr>
          <a:lstStyle/>
          <a:p>
            <a:pPr fontAlgn="auto">
              <a:lnSpc>
                <a:spcPct val="90000"/>
              </a:lnSpc>
              <a:spcBef>
                <a:spcPts val="0"/>
              </a:spcBef>
              <a:spcAft>
                <a:spcPts val="0"/>
              </a:spcAft>
              <a:defRPr/>
            </a:pPr>
            <a:r>
              <a:rPr lang="en-GB" sz="3600" b="1" dirty="0">
                <a:ln/>
                <a:solidFill>
                  <a:schemeClr val="accent3"/>
                </a:solidFill>
                <a:latin typeface="Calibri" panose="020F0502020204030204" pitchFamily="34" charset="0"/>
                <a:cs typeface="+mn-cs"/>
              </a:rPr>
              <a:t>Exploring the concept of mercy in the Bible</a:t>
            </a:r>
            <a:endParaRPr lang="en-GB" sz="3600" b="1" dirty="0">
              <a:ln/>
              <a:solidFill>
                <a:schemeClr val="accent3"/>
              </a:solidFill>
              <a:latin typeface="Calibri" panose="020F0502020204030204" pitchFamily="34" charset="0"/>
              <a:cs typeface="+mn-cs"/>
            </a:endParaRPr>
          </a:p>
        </p:txBody>
      </p:sp>
      <p:sp>
        <p:nvSpPr>
          <p:cNvPr id="6" name="TextBox 5"/>
          <p:cNvSpPr txBox="1"/>
          <p:nvPr/>
        </p:nvSpPr>
        <p:spPr>
          <a:xfrm>
            <a:off x="255588" y="896938"/>
            <a:ext cx="11095037" cy="5521325"/>
          </a:xfrm>
          <a:prstGeom prst="rect">
            <a:avLst/>
          </a:prstGeom>
          <a:noFill/>
        </p:spPr>
        <p:txBody>
          <a:bodyPr>
            <a:spAutoFit/>
          </a:bodyPr>
          <a:lstStyle/>
          <a:p>
            <a:pPr fontAlgn="auto">
              <a:lnSpc>
                <a:spcPct val="90000"/>
              </a:lnSpc>
              <a:spcBef>
                <a:spcPts val="0"/>
              </a:spcBef>
              <a:spcAft>
                <a:spcPts val="0"/>
              </a:spcAft>
              <a:defRPr/>
            </a:pPr>
            <a:r>
              <a:rPr lang="en-GB" sz="2800" dirty="0">
                <a:effectLst>
                  <a:outerShdw blurRad="38100" dist="38100" dir="2700000" algn="tl">
                    <a:srgbClr val="000000">
                      <a:alpha val="43137"/>
                    </a:srgbClr>
                  </a:outerShdw>
                </a:effectLst>
                <a:latin typeface="+mn-lt"/>
                <a:cs typeface="+mn-cs"/>
              </a:rPr>
              <a:t>Moses appeals to God:</a:t>
            </a:r>
          </a:p>
          <a:p>
            <a:pPr fontAlgn="auto">
              <a:lnSpc>
                <a:spcPct val="90000"/>
              </a:lnSpc>
              <a:spcBef>
                <a:spcPts val="0"/>
              </a:spcBef>
              <a:spcAft>
                <a:spcPts val="0"/>
              </a:spcAft>
              <a:defRPr/>
            </a:pPr>
            <a:r>
              <a:rPr lang="en-GB" sz="2800" b="1" dirty="0">
                <a:solidFill>
                  <a:schemeClr val="bg1"/>
                </a:solidFill>
                <a:effectLst>
                  <a:outerShdw blurRad="38100" dist="38100" dir="2700000" algn="tl">
                    <a:srgbClr val="000000">
                      <a:alpha val="43137"/>
                    </a:srgbClr>
                  </a:outerShdw>
                </a:effectLst>
                <a:latin typeface="+mn-lt"/>
                <a:cs typeface="+mn-cs"/>
              </a:rPr>
              <a:t>“Show me your glory” And God said, ‘I will let all my splendour pass in front of you, and I  will pronounce before you the name of The Lord…You cannot see my face…for man cannot see me and live…Here is a place beside me…when my glory passes by, I will put you in a cleft of the rock and shield you with my hand while I pass by…(from Ex 33:18-23)</a:t>
            </a:r>
          </a:p>
          <a:p>
            <a:pPr fontAlgn="auto">
              <a:lnSpc>
                <a:spcPct val="90000"/>
              </a:lnSpc>
              <a:spcBef>
                <a:spcPts val="0"/>
              </a:spcBef>
              <a:spcAft>
                <a:spcPts val="0"/>
              </a:spcAft>
              <a:defRPr/>
            </a:pPr>
            <a:r>
              <a:rPr lang="en-GB" sz="2800" b="1" dirty="0">
                <a:solidFill>
                  <a:schemeClr val="bg1"/>
                </a:solidFill>
                <a:effectLst>
                  <a:outerShdw blurRad="38100" dist="38100" dir="2700000" algn="tl">
                    <a:srgbClr val="000000">
                      <a:alpha val="43137"/>
                    </a:srgbClr>
                  </a:outerShdw>
                </a:effectLst>
                <a:latin typeface="+mn-lt"/>
                <a:cs typeface="+mn-cs"/>
              </a:rPr>
              <a:t>…The Lord passed before him and proclaimed “The Lord, The Lord, A God of tenderness and compassion, slow to anger, rich in kindness and faithfulness; for thousands he maintains his kindness, forgives faults, transgressions, sins… (from Ex 34:6-7)</a:t>
            </a:r>
          </a:p>
          <a:p>
            <a:pPr fontAlgn="auto">
              <a:lnSpc>
                <a:spcPct val="90000"/>
              </a:lnSpc>
              <a:spcBef>
                <a:spcPts val="0"/>
              </a:spcBef>
              <a:spcAft>
                <a:spcPts val="0"/>
              </a:spcAft>
              <a:defRPr/>
            </a:pPr>
            <a:r>
              <a:rPr lang="en-US" sz="2800" b="1" dirty="0">
                <a:solidFill>
                  <a:srgbClr val="FFE89F"/>
                </a:solidFill>
                <a:effectLst>
                  <a:outerShdw blurRad="38100" dist="38100" dir="2700000" algn="tl">
                    <a:srgbClr val="000000">
                      <a:alpha val="43137"/>
                    </a:srgbClr>
                  </a:outerShdw>
                </a:effectLst>
                <a:latin typeface="+mn-lt"/>
                <a:cs typeface="+mn-cs"/>
              </a:rPr>
              <a:t>In our translations various English words are used to convey mercy, compassion, slowness to anger etc., which can be confusing….but Hebrew and Greek also use many and varying words! </a:t>
            </a:r>
            <a:endParaRPr lang="en-GB" sz="2800" b="1" dirty="0">
              <a:solidFill>
                <a:srgbClr val="FFFF00"/>
              </a:solidFill>
              <a:effectLst>
                <a:outerShdw blurRad="38100" dist="38100" dir="2700000" algn="tl">
                  <a:srgbClr val="000000">
                    <a:alpha val="43137"/>
                  </a:srgbClr>
                </a:outerShdw>
              </a:effectLst>
              <a:latin typeface="+mn-lt"/>
              <a:cs typeface="+mn-cs"/>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3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3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30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14" dur="30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30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20" dur="30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30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26" dur="30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 calcmode="lin" valueType="num">
                                      <p:cBhvr additive="base">
                                        <p:cTn id="31" dur="3000" fill="hold"/>
                                        <p:tgtEl>
                                          <p:spTgt spid="6">
                                            <p:txEl>
                                              <p:pRg st="3" end="3"/>
                                            </p:txEl>
                                          </p:spTgt>
                                        </p:tgtEl>
                                        <p:attrNameLst>
                                          <p:attrName>ppt_x</p:attrName>
                                        </p:attrNameLst>
                                      </p:cBhvr>
                                      <p:tavLst>
                                        <p:tav tm="0">
                                          <p:val>
                                            <p:strVal val="1+#ppt_w/2"/>
                                          </p:val>
                                        </p:tav>
                                        <p:tav tm="100000">
                                          <p:val>
                                            <p:strVal val="#ppt_x"/>
                                          </p:val>
                                        </p:tav>
                                      </p:tavLst>
                                    </p:anim>
                                    <p:anim calcmode="lin" valueType="num">
                                      <p:cBhvr additive="base">
                                        <p:cTn id="32" dur="30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6"/>
          <p:cNvPicPr>
            <a:picLocks noChangeAspect="1"/>
          </p:cNvPicPr>
          <p:nvPr/>
        </p:nvPicPr>
        <p:blipFill>
          <a:blip r:embed="rId2"/>
          <a:srcRect/>
          <a:stretch>
            <a:fillRect/>
          </a:stretch>
        </p:blipFill>
        <p:spPr bwMode="auto">
          <a:xfrm>
            <a:off x="3044825" y="0"/>
            <a:ext cx="9144000" cy="6858000"/>
          </a:xfrm>
          <a:prstGeom prst="rect">
            <a:avLst/>
          </a:prstGeom>
          <a:noFill/>
          <a:ln w="9525">
            <a:noFill/>
            <a:miter lim="800000"/>
            <a:headEnd/>
            <a:tailEnd/>
          </a:ln>
        </p:spPr>
      </p:pic>
      <p:sp>
        <p:nvSpPr>
          <p:cNvPr id="5" name="TextBox 4"/>
          <p:cNvSpPr txBox="1"/>
          <p:nvPr/>
        </p:nvSpPr>
        <p:spPr>
          <a:xfrm>
            <a:off x="45740" y="332656"/>
            <a:ext cx="2808312" cy="6297108"/>
          </a:xfrm>
          <a:prstGeom prst="rect">
            <a:avLst/>
          </a:prstGeom>
          <a:noFill/>
        </p:spPr>
        <p:txBody>
          <a:bodyPr>
            <a:spAutoFit/>
            <a:scene3d>
              <a:camera prst="orthographicFront"/>
              <a:lightRig rig="harsh" dir="t"/>
            </a:scene3d>
            <a:sp3d extrusionH="57150" prstMaterial="matte">
              <a:bevelT w="63500" h="12700"/>
              <a:contourClr>
                <a:schemeClr val="bg1">
                  <a:lumMod val="65000"/>
                </a:schemeClr>
              </a:contourClr>
            </a:sp3d>
          </a:bodyPr>
          <a:lstStyle/>
          <a:p>
            <a:pPr fontAlgn="auto">
              <a:lnSpc>
                <a:spcPct val="90000"/>
              </a:lnSpc>
              <a:spcBef>
                <a:spcPts val="0"/>
              </a:spcBef>
              <a:spcAft>
                <a:spcPts val="0"/>
              </a:spcAft>
              <a:defRPr/>
            </a:pPr>
            <a:r>
              <a:rPr lang="en-GB" sz="3200" dirty="0">
                <a:ln/>
                <a:effectLst>
                  <a:outerShdw blurRad="38100" dist="38100" dir="2700000" algn="tl">
                    <a:srgbClr val="000000">
                      <a:alpha val="43137"/>
                    </a:srgbClr>
                  </a:outerShdw>
                </a:effectLst>
                <a:latin typeface="Calibri" panose="020F0502020204030204" pitchFamily="34" charset="0"/>
                <a:cs typeface="+mn-cs"/>
              </a:rPr>
              <a:t>The way words for mercy are interchanged suggests that biblical writers struggled to describe a concept which was alien to human thought and action.</a:t>
            </a:r>
          </a:p>
          <a:p>
            <a:pPr fontAlgn="auto">
              <a:lnSpc>
                <a:spcPct val="90000"/>
              </a:lnSpc>
              <a:spcBef>
                <a:spcPts val="0"/>
              </a:spcBef>
              <a:spcAft>
                <a:spcPts val="0"/>
              </a:spcAft>
              <a:defRPr/>
            </a:pPr>
            <a:r>
              <a:rPr lang="en-US" sz="3200" dirty="0">
                <a:ln/>
                <a:effectLst>
                  <a:outerShdw blurRad="38100" dist="38100" dir="2700000" algn="tl">
                    <a:srgbClr val="000000">
                      <a:alpha val="43137"/>
                    </a:srgbClr>
                  </a:outerShdw>
                </a:effectLst>
                <a:latin typeface="Calibri" panose="020F0502020204030204" pitchFamily="34" charset="0"/>
                <a:cs typeface="+mn-cs"/>
              </a:rPr>
              <a:t>God’s deeds for humanity are unique…</a:t>
            </a:r>
            <a:endParaRPr lang="en-GB" sz="3200" dirty="0">
              <a:ln/>
              <a:effectLst>
                <a:outerShdw blurRad="38100" dist="38100" dir="2700000" algn="tl">
                  <a:srgbClr val="000000">
                    <a:alpha val="43137"/>
                  </a:srgbClr>
                </a:outerShdw>
              </a:effectLst>
              <a:latin typeface="Calibri" panose="020F0502020204030204" pitchFamily="34" charset="0"/>
              <a:cs typeface="+mn-cs"/>
            </a:endParaRPr>
          </a:p>
        </p:txBody>
      </p:sp>
      <p:sp>
        <p:nvSpPr>
          <p:cNvPr id="2" name="TextBox 1"/>
          <p:cNvSpPr txBox="1"/>
          <p:nvPr/>
        </p:nvSpPr>
        <p:spPr>
          <a:xfrm>
            <a:off x="3141663" y="260350"/>
            <a:ext cx="8856662" cy="6684963"/>
          </a:xfrm>
          <a:prstGeom prst="rect">
            <a:avLst/>
          </a:prstGeom>
          <a:noFill/>
        </p:spPr>
        <p:txBody>
          <a:bodyPr>
            <a:spAutoFit/>
          </a:bodyPr>
          <a:lstStyle/>
          <a:p>
            <a:pPr fontAlgn="auto">
              <a:lnSpc>
                <a:spcPct val="90000"/>
              </a:lnSpc>
              <a:spcBef>
                <a:spcPts val="0"/>
              </a:spcBef>
              <a:spcAft>
                <a:spcPts val="0"/>
              </a:spcAft>
              <a:defRPr/>
            </a:pPr>
            <a:r>
              <a:rPr lang="en-US" sz="2800" dirty="0">
                <a:solidFill>
                  <a:srgbClr val="FFFFCC"/>
                </a:solidFill>
                <a:effectLst>
                  <a:outerShdw blurRad="38100" dist="38100" dir="2700000" algn="tl">
                    <a:srgbClr val="000000">
                      <a:alpha val="43137"/>
                    </a:srgbClr>
                  </a:outerShdw>
                </a:effectLst>
                <a:latin typeface="Calibri" panose="020F0502020204030204" pitchFamily="34" charset="0"/>
                <a:cs typeface="+mn-cs"/>
              </a:rPr>
              <a:t>The defining moment for Israel, comes in the liberation of Israel from slavery, and their constitution as God’s people. Before the journey begins however, Moses ‘meets’ God in the burning bush </a:t>
            </a:r>
            <a:r>
              <a:rPr lang="en-US" sz="2800" i="1" dirty="0">
                <a:solidFill>
                  <a:srgbClr val="FFFFCC"/>
                </a:solidFill>
                <a:effectLst>
                  <a:outerShdw blurRad="38100" dist="38100" dir="2700000" algn="tl">
                    <a:srgbClr val="000000">
                      <a:alpha val="43137"/>
                    </a:srgbClr>
                  </a:outerShdw>
                </a:effectLst>
                <a:latin typeface="Nyala" panose="02000504070300020003" pitchFamily="2" charset="0"/>
                <a:cs typeface="+mn-cs"/>
              </a:rPr>
              <a:t>[</a:t>
            </a:r>
            <a:r>
              <a:rPr lang="en-US" sz="2800" i="1" dirty="0">
                <a:solidFill>
                  <a:srgbClr val="FFFFCC"/>
                </a:solidFill>
                <a:effectLst>
                  <a:outerShdw blurRad="38100" dist="38100" dir="2700000" algn="tl">
                    <a:srgbClr val="000000">
                      <a:alpha val="43137"/>
                    </a:srgbClr>
                  </a:outerShdw>
                </a:effectLst>
                <a:latin typeface="Nyala" panose="02000504070300020003" pitchFamily="2" charset="0"/>
                <a:cs typeface="+mn-cs"/>
              </a:rPr>
              <a:t>Exodus 3:7-8, 3</a:t>
            </a:r>
            <a:r>
              <a:rPr lang="en-US" sz="2800" i="1" baseline="30000" dirty="0">
                <a:solidFill>
                  <a:srgbClr val="FFFFCC"/>
                </a:solidFill>
                <a:effectLst>
                  <a:outerShdw blurRad="38100" dist="38100" dir="2700000" algn="tl">
                    <a:srgbClr val="000000">
                      <a:alpha val="43137"/>
                    </a:srgbClr>
                  </a:outerShdw>
                </a:effectLst>
                <a:latin typeface="Nyala" panose="02000504070300020003" pitchFamily="2" charset="0"/>
                <a:cs typeface="+mn-cs"/>
              </a:rPr>
              <a:t>rd</a:t>
            </a:r>
            <a:r>
              <a:rPr lang="en-US" sz="2800" i="1" dirty="0">
                <a:solidFill>
                  <a:srgbClr val="FFFFCC"/>
                </a:solidFill>
                <a:effectLst>
                  <a:outerShdw blurRad="38100" dist="38100" dir="2700000" algn="tl">
                    <a:srgbClr val="000000">
                      <a:alpha val="43137"/>
                    </a:srgbClr>
                  </a:outerShdw>
                </a:effectLst>
                <a:latin typeface="Nyala" panose="02000504070300020003" pitchFamily="2" charset="0"/>
                <a:cs typeface="+mn-cs"/>
              </a:rPr>
              <a:t> Sunday of Lent, Year C]. </a:t>
            </a:r>
          </a:p>
          <a:p>
            <a:pPr fontAlgn="auto">
              <a:lnSpc>
                <a:spcPct val="90000"/>
              </a:lnSpc>
              <a:spcBef>
                <a:spcPts val="0"/>
              </a:spcBef>
              <a:spcAft>
                <a:spcPts val="0"/>
              </a:spcAft>
              <a:defRPr/>
            </a:pPr>
            <a:r>
              <a:rPr lang="en-US" sz="2800" dirty="0">
                <a:solidFill>
                  <a:srgbClr val="FFFFCC"/>
                </a:solidFill>
                <a:effectLst>
                  <a:outerShdw blurRad="38100" dist="38100" dir="2700000" algn="tl">
                    <a:srgbClr val="000000">
                      <a:alpha val="43137"/>
                    </a:srgbClr>
                  </a:outerShdw>
                </a:effectLst>
                <a:latin typeface="Calibri" panose="020F0502020204030204" pitchFamily="34" charset="0"/>
                <a:cs typeface="+mn-cs"/>
              </a:rPr>
              <a:t>God makes an extraordinary declaration which becomes a divine Mission Statement at several crucial points in the Old Testament, paraphrased here:</a:t>
            </a:r>
          </a:p>
          <a:p>
            <a:pPr fontAlgn="auto">
              <a:lnSpc>
                <a:spcPct val="90000"/>
              </a:lnSpc>
              <a:spcBef>
                <a:spcPts val="0"/>
              </a:spcBef>
              <a:spcAft>
                <a:spcPts val="0"/>
              </a:spcAft>
              <a:defRPr/>
            </a:pPr>
            <a:r>
              <a:rPr lang="en-US" sz="2800" dirty="0">
                <a:solidFill>
                  <a:srgbClr val="FFFFCC"/>
                </a:solidFill>
                <a:effectLst>
                  <a:outerShdw blurRad="38100" dist="38100" dir="2700000" algn="tl">
                    <a:srgbClr val="000000">
                      <a:alpha val="43137"/>
                    </a:srgbClr>
                  </a:outerShdw>
                </a:effectLst>
                <a:latin typeface="Calibri" panose="020F0502020204030204" pitchFamily="34" charset="0"/>
                <a:cs typeface="+mn-cs"/>
              </a:rPr>
              <a:t>‘I have heard the cry of my people in their distress. I mean to respond to their cry’. We are into the realms of divine mercy here: God intends to address the distress of his people. This continues throughout the Biblical narrative, and each time God’s people reject God and end in distress, God increase the effort of outreach.</a:t>
            </a:r>
          </a:p>
          <a:p>
            <a:pPr fontAlgn="auto">
              <a:lnSpc>
                <a:spcPct val="90000"/>
              </a:lnSpc>
              <a:spcBef>
                <a:spcPts val="0"/>
              </a:spcBef>
              <a:spcAft>
                <a:spcPts val="0"/>
              </a:spcAft>
              <a:defRPr/>
            </a:pPr>
            <a:r>
              <a:rPr lang="en-US" sz="2800" dirty="0">
                <a:solidFill>
                  <a:srgbClr val="FFFFCC"/>
                </a:solidFill>
                <a:effectLst>
                  <a:outerShdw blurRad="38100" dist="38100" dir="2700000" algn="tl">
                    <a:srgbClr val="000000">
                      <a:alpha val="43137"/>
                    </a:srgbClr>
                  </a:outerShdw>
                </a:effectLst>
                <a:latin typeface="Calibri" panose="020F0502020204030204" pitchFamily="34" charset="0"/>
                <a:cs typeface="+mn-cs"/>
              </a:rPr>
              <a:t>Ultimately, Jesus is God’s final answer to humanity’s cry of distress. In the context of our theme, Jesus IS God’s mercy</a:t>
            </a:r>
          </a:p>
          <a:p>
            <a:pPr fontAlgn="auto">
              <a:lnSpc>
                <a:spcPct val="90000"/>
              </a:lnSpc>
              <a:spcBef>
                <a:spcPts val="0"/>
              </a:spcBef>
              <a:spcAft>
                <a:spcPts val="0"/>
              </a:spcAft>
              <a:defRPr/>
            </a:pPr>
            <a:r>
              <a:rPr lang="en-US" sz="2800" dirty="0">
                <a:solidFill>
                  <a:srgbClr val="FFFFCC"/>
                </a:solidFill>
                <a:effectLst>
                  <a:outerShdw blurRad="38100" dist="38100" dir="2700000" algn="tl">
                    <a:srgbClr val="000000">
                      <a:alpha val="43137"/>
                    </a:srgbClr>
                  </a:outerShdw>
                </a:effectLst>
                <a:latin typeface="Calibri" panose="020F0502020204030204" pitchFamily="34" charset="0"/>
                <a:cs typeface="+mn-cs"/>
              </a:rPr>
              <a:t>‘Father, forgive them: they don’t know what they’re doing</a:t>
            </a:r>
          </a:p>
          <a:p>
            <a:pPr fontAlgn="auto">
              <a:lnSpc>
                <a:spcPct val="90000"/>
              </a:lnSpc>
              <a:spcBef>
                <a:spcPts val="0"/>
              </a:spcBef>
              <a:spcAft>
                <a:spcPts val="0"/>
              </a:spcAft>
              <a:defRPr/>
            </a:pPr>
            <a:r>
              <a:rPr lang="en-US" sz="2800" dirty="0">
                <a:solidFill>
                  <a:srgbClr val="FFFFCC"/>
                </a:solidFill>
                <a:effectLst>
                  <a:outerShdw blurRad="38100" dist="38100" dir="2700000" algn="tl">
                    <a:srgbClr val="000000">
                      <a:alpha val="43137"/>
                    </a:srgbClr>
                  </a:outerShdw>
                </a:effectLst>
                <a:latin typeface="Nyala" panose="02000504070300020003" pitchFamily="2" charset="0"/>
                <a:cs typeface="+mn-cs"/>
              </a:rPr>
              <a:t>[</a:t>
            </a:r>
            <a:r>
              <a:rPr lang="en-US" sz="2800" i="1" dirty="0">
                <a:solidFill>
                  <a:srgbClr val="FFFFCC"/>
                </a:solidFill>
                <a:effectLst>
                  <a:outerShdw blurRad="38100" dist="38100" dir="2700000" algn="tl">
                    <a:srgbClr val="000000">
                      <a:alpha val="43137"/>
                    </a:srgbClr>
                  </a:outerShdw>
                </a:effectLst>
                <a:latin typeface="Nyala" panose="02000504070300020003" pitchFamily="2" charset="0"/>
                <a:cs typeface="+mn-cs"/>
              </a:rPr>
              <a:t>Luke 23:34; </a:t>
            </a:r>
            <a:r>
              <a:rPr lang="en-US" sz="2800" i="1" dirty="0">
                <a:solidFill>
                  <a:srgbClr val="FFFFCC"/>
                </a:solidFill>
                <a:effectLst>
                  <a:outerShdw blurRad="38100" dist="38100" dir="2700000" algn="tl">
                    <a:srgbClr val="000000">
                      <a:alpha val="43137"/>
                    </a:srgbClr>
                  </a:outerShdw>
                </a:effectLst>
                <a:latin typeface="Nyala" panose="02000504070300020003" pitchFamily="2" charset="0"/>
                <a:cs typeface="+mn-cs"/>
              </a:rPr>
              <a:t>Palm </a:t>
            </a:r>
            <a:r>
              <a:rPr lang="en-US" sz="2800" i="1" dirty="0">
                <a:solidFill>
                  <a:srgbClr val="FFFFCC"/>
                </a:solidFill>
                <a:effectLst>
                  <a:outerShdw blurRad="38100" dist="38100" dir="2700000" algn="tl">
                    <a:srgbClr val="000000">
                      <a:alpha val="43137"/>
                    </a:srgbClr>
                  </a:outerShdw>
                </a:effectLst>
                <a:latin typeface="Nyala" panose="02000504070300020003" pitchFamily="2" charset="0"/>
                <a:cs typeface="+mn-cs"/>
              </a:rPr>
              <a:t>Sunday Year C]</a:t>
            </a:r>
            <a:endParaRPr lang="en-GB" sz="2800" dirty="0">
              <a:solidFill>
                <a:srgbClr val="FFFFCC"/>
              </a:solidFill>
              <a:effectLst>
                <a:outerShdw blurRad="38100" dist="38100" dir="2700000" algn="tl">
                  <a:srgbClr val="000000">
                    <a:alpha val="43137"/>
                  </a:srgbClr>
                </a:outerShdw>
              </a:effectLst>
              <a:latin typeface="Calibri" panose="020F0502020204030204" pitchFamily="34" charset="0"/>
              <a:cs typeface="+mn-cs"/>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3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3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30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30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Effect transition="in" filter="fade">
                                      <p:cBhvr>
                                        <p:cTn id="19" dur="3000"/>
                                        <p:tgtEl>
                                          <p:spTgt spid="2">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animEffect transition="in" filter="fade">
                                      <p:cBhvr>
                                        <p:cTn id="24" dur="3000"/>
                                        <p:tgtEl>
                                          <p:spTgt spid="2">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
                                            <p:txEl>
                                              <p:pRg st="2" end="2"/>
                                            </p:txEl>
                                          </p:spTgt>
                                        </p:tgtEl>
                                        <p:attrNameLst>
                                          <p:attrName>style.visibility</p:attrName>
                                        </p:attrNameLst>
                                      </p:cBhvr>
                                      <p:to>
                                        <p:strVal val="visible"/>
                                      </p:to>
                                    </p:set>
                                    <p:animEffect transition="in" filter="fade">
                                      <p:cBhvr>
                                        <p:cTn id="29" dur="3000"/>
                                        <p:tgtEl>
                                          <p:spTgt spid="2">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
                                            <p:txEl>
                                              <p:pRg st="3" end="3"/>
                                            </p:txEl>
                                          </p:spTgt>
                                        </p:tgtEl>
                                        <p:attrNameLst>
                                          <p:attrName>style.visibility</p:attrName>
                                        </p:attrNameLst>
                                      </p:cBhvr>
                                      <p:to>
                                        <p:strVal val="visible"/>
                                      </p:to>
                                    </p:set>
                                    <p:animEffect transition="in" filter="fade">
                                      <p:cBhvr>
                                        <p:cTn id="34" dur="3000"/>
                                        <p:tgtEl>
                                          <p:spTgt spid="2">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
                                            <p:txEl>
                                              <p:pRg st="4" end="4"/>
                                            </p:txEl>
                                          </p:spTgt>
                                        </p:tgtEl>
                                        <p:attrNameLst>
                                          <p:attrName>style.visibility</p:attrName>
                                        </p:attrNameLst>
                                      </p:cBhvr>
                                      <p:to>
                                        <p:strVal val="visible"/>
                                      </p:to>
                                    </p:set>
                                    <p:animEffect transition="in" filter="fade">
                                      <p:cBhvr>
                                        <p:cTn id="39" dur="3000"/>
                                        <p:tgtEl>
                                          <p:spTgt spid="2">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
                                            <p:txEl>
                                              <p:pRg st="5" end="5"/>
                                            </p:txEl>
                                          </p:spTgt>
                                        </p:tgtEl>
                                        <p:attrNameLst>
                                          <p:attrName>style.visibility</p:attrName>
                                        </p:attrNameLst>
                                      </p:cBhvr>
                                      <p:to>
                                        <p:strVal val="visible"/>
                                      </p:to>
                                    </p:set>
                                    <p:animEffect transition="in" filter="fade">
                                      <p:cBhvr>
                                        <p:cTn id="44" dur="3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erenity 16x9">
  <a:themeElements>
    <a:clrScheme name="Serenity_16x9">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a:defPPr>
      </a:lstStyle>
    </a:txDef>
  </a:objectDefaults>
  <a:extraClrSchemeLst/>
</a:theme>
</file>

<file path=ppt/theme/theme2.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Serenity nature presentation (widescreen)</Template>
  <TotalTime>0</TotalTime>
  <Words>2730</Words>
  <Application>Microsoft Office PowerPoint</Application>
  <PresentationFormat>Custom</PresentationFormat>
  <Paragraphs>78</Paragraphs>
  <Slides>19</Slides>
  <Notes>0</Notes>
  <HiddenSlides>0</HiddenSlides>
  <MMClips>0</MMClips>
  <ScaleCrop>false</ScaleCrop>
  <HeadingPairs>
    <vt:vector size="6" baseType="variant">
      <vt:variant>
        <vt:lpstr>Fonts Used</vt:lpstr>
      </vt:variant>
      <vt:variant>
        <vt:i4>6</vt:i4>
      </vt:variant>
      <vt:variant>
        <vt:lpstr>Design Template</vt:lpstr>
      </vt:variant>
      <vt:variant>
        <vt:i4>5</vt:i4>
      </vt:variant>
      <vt:variant>
        <vt:lpstr>Slide Titles</vt:lpstr>
      </vt:variant>
      <vt:variant>
        <vt:i4>19</vt:i4>
      </vt:variant>
    </vt:vector>
  </HeadingPairs>
  <TitlesOfParts>
    <vt:vector size="30" baseType="lpstr">
      <vt:lpstr>Euphemia</vt:lpstr>
      <vt:lpstr>Arial</vt:lpstr>
      <vt:lpstr>Nyala</vt:lpstr>
      <vt:lpstr>Calibri</vt:lpstr>
      <vt:lpstr>Andalus</vt:lpstr>
      <vt:lpstr>18thCentury</vt:lpstr>
      <vt:lpstr>Serenity 16x9</vt:lpstr>
      <vt:lpstr>Serenity 16x9</vt:lpstr>
      <vt:lpstr>Serenity 16x9</vt:lpstr>
      <vt:lpstr>Serenity 16x9</vt:lpstr>
      <vt:lpstr>Serenity 16x9</vt:lpstr>
      <vt:lpstr>Mercy</vt:lpstr>
      <vt:lpstr>Slide 2</vt:lpstr>
      <vt:lpstr>Slide 3</vt:lpstr>
      <vt:lpstr>Slide 4</vt:lpstr>
      <vt:lpstr>Slide 5</vt:lpstr>
      <vt:lpstr>Slide 6</vt:lpstr>
      <vt:lpstr>Slide 7</vt:lpstr>
      <vt:lpstr>Slide 8</vt:lpstr>
      <vt:lpstr>Slide 9</vt:lpstr>
      <vt:lpstr>Slide 10</vt:lpstr>
      <vt:lpstr>Slide 11</vt:lpstr>
      <vt:lpstr>My soul, give thanks to the Lord all my being, bless his holy name. My soul, give thanks to the Lord and never forget all his blessings.  It is (the Lord) who crowns you with love and compassion,  8 The Lord is compassion and love, slow to anger and rich in mercy. 9 His wrath will come to an end; he will not be angry for ever. 10 He does not treat us according to our sins nor repay us according to our faults. 12 As far as the east is from the west so far does he remove our sins. Psalm 103(102)</vt:lpstr>
      <vt:lpstr>Jesus: God’s ultimate answer to the cry of his people’s distress; the ‘I AM’ sayings in John</vt:lpstr>
      <vt:lpstr>Slide 14</vt:lpstr>
      <vt:lpstr>Slide 15</vt:lpstr>
      <vt:lpstr>Slide 16</vt:lpstr>
      <vt:lpstr>Some instances where Jesus displays God’s mercy</vt:lpstr>
      <vt:lpstr>More teachings!</vt:lpstr>
      <vt:lpstr>And even more…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Mercy</dc:title>
  <dc:creator/>
  <cp:keywords/>
  <cp:lastModifiedBy/>
  <cp:revision>1</cp:revision>
  <dcterms:created xsi:type="dcterms:W3CDTF">2015-08-04T16:49:47Z</dcterms:created>
  <dcterms:modified xsi:type="dcterms:W3CDTF">2016-02-27T08:09:28Z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TC028011099991</vt:lpwstr>
  </property>
</Properties>
</file>